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slides/slide49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presentation.xml" ContentType="application/vnd.openxmlformats-officedocument.presentationml.presentation.main+xml"/>
  <Override PartName="/ppt/slides/slide4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.xml" ContentType="application/vnd.openxmlformats-officedocument.presentationml.slide+xml"/>
  <Override PartName="/ppt/slides/slide43.xml" ContentType="application/vnd.openxmlformats-officedocument.presentationml.slide+xml"/>
  <Override PartName="/ppt/slides/slide47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6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2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1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0" r:id="rId2"/>
    <p:sldMasterId id="2147483822" r:id="rId3"/>
    <p:sldMasterId id="2147483834" r:id="rId4"/>
    <p:sldMasterId id="2147483846" r:id="rId5"/>
    <p:sldMasterId id="2147483858" r:id="rId6"/>
    <p:sldMasterId id="2147483870" r:id="rId7"/>
    <p:sldMasterId id="2147483882" r:id="rId8"/>
    <p:sldMasterId id="2147483894" r:id="rId9"/>
    <p:sldMasterId id="2147483906" r:id="rId10"/>
    <p:sldMasterId id="2147483918" r:id="rId11"/>
    <p:sldMasterId id="2147483930" r:id="rId12"/>
    <p:sldMasterId id="2147483942" r:id="rId13"/>
  </p:sldMasterIdLst>
  <p:notesMasterIdLst>
    <p:notesMasterId r:id="rId67"/>
  </p:notesMasterIdLst>
  <p:handoutMasterIdLst>
    <p:handoutMasterId r:id="rId68"/>
  </p:handoutMasterIdLst>
  <p:sldIdLst>
    <p:sldId id="265" r:id="rId14"/>
    <p:sldId id="429" r:id="rId15"/>
    <p:sldId id="438" r:id="rId16"/>
    <p:sldId id="395" r:id="rId17"/>
    <p:sldId id="266" r:id="rId18"/>
    <p:sldId id="272" r:id="rId19"/>
    <p:sldId id="393" r:id="rId20"/>
    <p:sldId id="273" r:id="rId21"/>
    <p:sldId id="396" r:id="rId22"/>
    <p:sldId id="318" r:id="rId23"/>
    <p:sldId id="319" r:id="rId24"/>
    <p:sldId id="397" r:id="rId25"/>
    <p:sldId id="320" r:id="rId26"/>
    <p:sldId id="403" r:id="rId27"/>
    <p:sldId id="404" r:id="rId28"/>
    <p:sldId id="413" r:id="rId29"/>
    <p:sldId id="414" r:id="rId30"/>
    <p:sldId id="335" r:id="rId31"/>
    <p:sldId id="300" r:id="rId32"/>
    <p:sldId id="419" r:id="rId33"/>
    <p:sldId id="421" r:id="rId34"/>
    <p:sldId id="420" r:id="rId35"/>
    <p:sldId id="309" r:id="rId36"/>
    <p:sldId id="310" r:id="rId37"/>
    <p:sldId id="308" r:id="rId38"/>
    <p:sldId id="423" r:id="rId39"/>
    <p:sldId id="428" r:id="rId40"/>
    <p:sldId id="381" r:id="rId41"/>
    <p:sldId id="383" r:id="rId42"/>
    <p:sldId id="382" r:id="rId43"/>
    <p:sldId id="380" r:id="rId44"/>
    <p:sldId id="385" r:id="rId45"/>
    <p:sldId id="390" r:id="rId46"/>
    <p:sldId id="389" r:id="rId47"/>
    <p:sldId id="391" r:id="rId48"/>
    <p:sldId id="392" r:id="rId49"/>
    <p:sldId id="424" r:id="rId50"/>
    <p:sldId id="399" r:id="rId51"/>
    <p:sldId id="400" r:id="rId52"/>
    <p:sldId id="401" r:id="rId53"/>
    <p:sldId id="402" r:id="rId54"/>
    <p:sldId id="431" r:id="rId55"/>
    <p:sldId id="432" r:id="rId56"/>
    <p:sldId id="433" r:id="rId57"/>
    <p:sldId id="434" r:id="rId58"/>
    <p:sldId id="435" r:id="rId59"/>
    <p:sldId id="436" r:id="rId60"/>
    <p:sldId id="437" r:id="rId61"/>
    <p:sldId id="430" r:id="rId62"/>
    <p:sldId id="261" r:id="rId63"/>
    <p:sldId id="425" r:id="rId64"/>
    <p:sldId id="426" r:id="rId65"/>
    <p:sldId id="427" r:id="rId66"/>
  </p:sldIdLst>
  <p:sldSz cx="9144000" cy="5143500" type="screen16x9"/>
  <p:notesSz cx="6805613" cy="9944100"/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1">
          <p15:clr>
            <a:srgbClr val="A4A3A4"/>
          </p15:clr>
        </p15:guide>
        <p15:guide id="2" orient="horz" pos="2783">
          <p15:clr>
            <a:srgbClr val="A4A3A4"/>
          </p15:clr>
        </p15:guide>
        <p15:guide id="3" pos="53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86"/>
    <a:srgbClr val="5B7F95"/>
    <a:srgbClr val="003300"/>
    <a:srgbClr val="F37021"/>
    <a:srgbClr val="EFD921"/>
    <a:srgbClr val="2C87CB"/>
    <a:srgbClr val="3BACFF"/>
    <a:srgbClr val="1FE4C6"/>
    <a:srgbClr val="43C6E4"/>
    <a:srgbClr val="95E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8" autoAdjust="0"/>
    <p:restoredTop sz="96959" autoAdjust="0"/>
  </p:normalViewPr>
  <p:slideViewPr>
    <p:cSldViewPr snapToGrid="0">
      <p:cViewPr varScale="1">
        <p:scale>
          <a:sx n="87" d="100"/>
          <a:sy n="87" d="100"/>
        </p:scale>
        <p:origin x="84" y="1170"/>
      </p:cViewPr>
      <p:guideLst>
        <p:guide orient="horz" pos="771"/>
        <p:guide orient="horz" pos="2783"/>
        <p:guide pos="537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customXml" Target="../customXml/item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viewProps" Target="viewProps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/>
              <a:pPr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2262F3B-5CC7-4D5E-B602-F5E0CB55D9B3}" type="datetimeFigureOut">
              <a:rPr lang="en-US" smtClean="0"/>
              <a:pPr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8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4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445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325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56312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920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69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3DSWYM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2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122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95886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928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3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068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0061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204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902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9455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3DSWYM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267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83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BIOVIA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2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758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25101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5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Corp Template_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80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ly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4515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733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465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6400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49500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BI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742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NETVIBES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99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48615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44404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_Corp Template_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4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&amp; Content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3822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184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890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397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510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38273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NETVIBE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23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3DEXCITE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1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3DEXCITE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9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3DEXCITE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63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_Corp Template_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4528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DEXCITE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93237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_3DEXCITE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066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DXcite Template_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464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3DEXCITE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7584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3DEXCITE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6451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DEXCITE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630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3DEXCITE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77707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3DEXCITE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26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1000" y="4552950"/>
            <a:ext cx="8763000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accent1"/>
              </a:gs>
              <a:gs pos="24000">
                <a:srgbClr val="FFFFFF"/>
              </a:gs>
              <a:gs pos="71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842963"/>
            <a:ext cx="7848650" cy="396549"/>
          </a:xfrm>
        </p:spPr>
        <p:txBody>
          <a:bodyPr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863600" y="1276350"/>
            <a:ext cx="7777163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9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7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CATIA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3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19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753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Corp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8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25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47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723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893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965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913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56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34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SOLIDWORKS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33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rgbClr val="005386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07875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271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ly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6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64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07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323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3118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SOLIDWORKS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17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99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ENOVIA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35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30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08381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119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5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52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506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2570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946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3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DELMIA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60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374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37854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536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056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336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410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922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5688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DELM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0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SIMULIA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48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004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44840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884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408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827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Only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36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912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5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ko-KR" altLang="en-US" smtClean="0"/>
              <a:t>마스터 제목 스타일 편집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SIMUL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46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42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GEOVIA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2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541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76330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81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808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765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Only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455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1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head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7451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GE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523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40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EXALEAD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60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5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47075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8299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412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602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4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518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8156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EXALEAD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42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9" y="4719511"/>
            <a:ext cx="2580927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91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3DVIA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99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3704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810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ly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522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3D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8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image" Target="../media/image1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774" r:id="rId3"/>
    <p:sldLayoutId id="2147483663" r:id="rId4"/>
    <p:sldLayoutId id="2147483662" r:id="rId5"/>
    <p:sldLayoutId id="2147483699" r:id="rId6"/>
    <p:sldLayoutId id="2147483664" r:id="rId7"/>
    <p:sldLayoutId id="2147483666" r:id="rId8"/>
    <p:sldLayoutId id="2147483765" r:id="rId9"/>
    <p:sldLayoutId id="2147483667" r:id="rId10"/>
    <p:sldLayoutId id="2147483696" r:id="rId11"/>
    <p:sldLayoutId id="2147483954" r:id="rId12"/>
    <p:sldLayoutId id="2147483955" r:id="rId13"/>
    <p:sldLayoutId id="2147483957" r:id="rId14"/>
    <p:sldLayoutId id="2147483959" r:id="rId15"/>
  </p:sldLayoutIdLst>
  <p:txStyles>
    <p:titleStyle>
      <a:lvl1pPr algn="l" defTabSz="879152" rtl="0" eaLnBrk="1" latinLnBrk="1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1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1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1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1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1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453" userDrawn="1">
          <p15:clr>
            <a:srgbClr val="F26B43"/>
          </p15:clr>
        </p15:guide>
        <p15:guide id="4" pos="5451" userDrawn="1">
          <p15:clr>
            <a:srgbClr val="F26B43"/>
          </p15:clr>
        </p15:guide>
        <p15:guide id="5" orient="horz" pos="226" userDrawn="1">
          <p15:clr>
            <a:srgbClr val="F26B43"/>
          </p15:clr>
        </p15:guide>
        <p15:guide id="6" orient="horz" pos="2875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3DSWYM_Logotype_RGB_Orang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4" y="4713514"/>
            <a:ext cx="869302" cy="2286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E87722"/>
                </a:solidFill>
                <a:effectLst/>
                <a:latin typeface="Arial Narrow" pitchFamily="34" charset="0"/>
                <a:cs typeface="Arial" pitchFamily="34" charset="0"/>
              </a:rPr>
              <a:t>3DS.COM/3DSWYM</a:t>
            </a:r>
            <a:r>
              <a:rPr lang="en-US" sz="600" b="0" cap="none" spc="0" baseline="0" dirty="0" smtClean="0">
                <a:ln>
                  <a:noFill/>
                </a:ln>
                <a:solidFill>
                  <a:srgbClr val="E87722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9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BIOVIA_Logotype_CMYK_Blue_2014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2" y="4713514"/>
            <a:ext cx="854733" cy="2286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77C8"/>
                </a:solidFill>
                <a:effectLst/>
                <a:latin typeface="Arial Narrow" pitchFamily="34" charset="0"/>
                <a:cs typeface="Arial" pitchFamily="34" charset="0"/>
              </a:rPr>
              <a:t>3DS.COM/BIOVIA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ETVIBES_Logotype_RGB_Gree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" y="4713514"/>
            <a:ext cx="1021702" cy="2286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84BD00"/>
                </a:solidFill>
                <a:effectLst/>
                <a:latin typeface="Arial Narrow" pitchFamily="34" charset="0"/>
                <a:cs typeface="Arial" pitchFamily="34" charset="0"/>
              </a:rPr>
              <a:t>3DS.COM/NETVIBES</a:t>
            </a:r>
            <a:r>
              <a:rPr lang="en-US" sz="600" b="1" i="0" cap="none" spc="0" dirty="0" smtClean="0">
                <a:ln>
                  <a:noFill/>
                </a:ln>
                <a:solidFill>
                  <a:srgbClr val="B78B20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cs typeface="Arial" pitchFamily="34" charset="0"/>
              </a:rPr>
              <a:t>3DS.COM/3DEXCITE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  <p:pic>
        <p:nvPicPr>
          <p:cNvPr id="12" name="Picture 11" descr="3DS_2014_3DExcite_black_RGB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0" y="4708181"/>
            <a:ext cx="1088547" cy="2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1871"/>
                </a:solidFill>
                <a:effectLst/>
                <a:latin typeface="Arial Narrow" pitchFamily="34" charset="0"/>
                <a:cs typeface="Arial" pitchFamily="34" charset="0"/>
              </a:rPr>
              <a:t>3DS.COM/CATIA</a:t>
            </a:r>
            <a:r>
              <a:rPr lang="en-US" sz="600" b="0" cap="none" spc="0" baseline="0" dirty="0" smtClean="0">
                <a:ln>
                  <a:noFill/>
                </a:ln>
                <a:solidFill>
                  <a:srgbClr val="00187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1" y="4714677"/>
            <a:ext cx="885510" cy="2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1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DA291C"/>
                </a:solidFill>
                <a:effectLst/>
                <a:latin typeface="Arial Narrow" pitchFamily="34" charset="0"/>
                <a:cs typeface="Arial" pitchFamily="34" charset="0"/>
              </a:rPr>
              <a:t>3DS.COM/SOLIDWORKS</a:t>
            </a:r>
            <a:r>
              <a:rPr lang="en-US" sz="600" b="0" cap="none" spc="0" baseline="0" dirty="0" smtClean="0">
                <a:ln>
                  <a:noFill/>
                </a:ln>
                <a:solidFill>
                  <a:srgbClr val="DA291C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  <p:pic>
        <p:nvPicPr>
          <p:cNvPr id="10" name="Picture 9" descr="SolidWorks_Logotype_RGB_Red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9" y="4713514"/>
            <a:ext cx="1228531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E87722"/>
                </a:solidFill>
                <a:effectLst/>
                <a:latin typeface="Arial Narrow" pitchFamily="34" charset="0"/>
                <a:cs typeface="Arial" pitchFamily="34" charset="0"/>
              </a:rPr>
              <a:t>3DS.COM/ENOVIA</a:t>
            </a:r>
            <a:r>
              <a:rPr lang="en-US" sz="600" b="0" cap="none" spc="0" baseline="0" dirty="0" smtClean="0">
                <a:ln>
                  <a:noFill/>
                </a:ln>
                <a:solidFill>
                  <a:srgbClr val="E87722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  <p:pic>
        <p:nvPicPr>
          <p:cNvPr id="12" name="Picture 11" descr="ENOVIA_Logotype_RGB_Orang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4713514"/>
            <a:ext cx="10668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6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FFCD00"/>
                </a:solidFill>
                <a:effectLst/>
                <a:latin typeface="Arial Narrow" pitchFamily="34" charset="0"/>
                <a:cs typeface="Arial" pitchFamily="34" charset="0"/>
              </a:rPr>
              <a:t>3DS.COM/DELMIA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  <p:pic>
        <p:nvPicPr>
          <p:cNvPr id="10" name="Picture 9" descr="DELMIA_Logotype_RGB_Yellow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0" y="4713514"/>
            <a:ext cx="1026367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IMULIA_Logotype_RGB_Teal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1" y="4713514"/>
            <a:ext cx="1160106" cy="2286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B2A9"/>
                </a:solidFill>
                <a:effectLst/>
                <a:latin typeface="Arial Narrow" pitchFamily="34" charset="0"/>
                <a:cs typeface="Arial" pitchFamily="34" charset="0"/>
              </a:rPr>
              <a:t>3DS.COM/SIMULIA</a:t>
            </a:r>
            <a:r>
              <a:rPr lang="en-US" sz="600" b="1" i="0" cap="none" spc="0" baseline="0" dirty="0" smtClean="0">
                <a:ln>
                  <a:noFill/>
                </a:ln>
                <a:solidFill>
                  <a:srgbClr val="00B2A9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8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C79316"/>
                </a:solidFill>
                <a:effectLst/>
                <a:latin typeface="Arial Narrow" pitchFamily="34" charset="0"/>
                <a:cs typeface="Arial" pitchFamily="34" charset="0"/>
              </a:rPr>
              <a:t>3DS.COM/GEOVIA</a:t>
            </a:r>
            <a:r>
              <a:rPr lang="en-US" sz="600" b="0" cap="none" spc="0" baseline="0" dirty="0" smtClean="0">
                <a:ln>
                  <a:noFill/>
                </a:ln>
                <a:solidFill>
                  <a:srgbClr val="C7931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  <p:pic>
        <p:nvPicPr>
          <p:cNvPr id="11" name="Picture 10" descr="GEOVIA_Logotype_RGB_Copper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4" y="4713514"/>
            <a:ext cx="99215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1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EXALEAD_Logotype_RGB_Blu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6" y="4713514"/>
            <a:ext cx="1166327" cy="2286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0077C8"/>
                </a:solidFill>
                <a:effectLst/>
                <a:latin typeface="Arial Narrow" pitchFamily="34" charset="0"/>
                <a:cs typeface="Arial" pitchFamily="34" charset="0"/>
              </a:rPr>
              <a:t>3DS.COM/EXALEAD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rgbClr val="84BD00"/>
                </a:solidFill>
                <a:effectLst/>
                <a:latin typeface="Arial Narrow" pitchFamily="34" charset="0"/>
                <a:cs typeface="Arial" pitchFamily="34" charset="0"/>
              </a:rPr>
              <a:t>3DS.COM/3DVIA</a:t>
            </a:r>
            <a:r>
              <a:rPr lang="en-US" sz="600" b="0" cap="none" spc="0" baseline="0" dirty="0" smtClean="0">
                <a:ln>
                  <a:noFill/>
                </a:ln>
                <a:solidFill>
                  <a:srgbClr val="84BD00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6/26/2019</a:t>
            </a:fld>
            <a:r>
              <a:rPr lang="en-US" sz="600" b="0" cap="none" spc="0" dirty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  <p:pic>
        <p:nvPicPr>
          <p:cNvPr id="11" name="Picture 10" descr="3DVIA_Logotype_RGB_Green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2" y="4705350"/>
            <a:ext cx="772382" cy="2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CORS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5.png"/><Relationship Id="rId4" Type="http://schemas.openxmlformats.org/officeDocument/2006/relationships/image" Target="../media/image5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dsdoc/devdoccaa/3DEXPERIENCER2018x/en/DSDoc.htm" TargetMode="External"/><Relationship Id="rId2" Type="http://schemas.openxmlformats.org/officeDocument/2006/relationships/hyperlink" Target="http://dsdoc/devdoc/3DEXPERIENCER2018x/en/DSInternalDoc.htm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ebux/r420/UIPortal/#r/420/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semantic-ui.com/elements/icon.html#user-actions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sext001-eu1-215dsi0708-3dswym.3dexperience.3ds.com/#community:740/blog" TargetMode="External"/><Relationship Id="rId2" Type="http://schemas.openxmlformats.org/officeDocument/2006/relationships/hyperlink" Target="https://dsext001-eu1-215dsi0708-3dswym.3dexperience.3ds.com/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requirejs.org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3DEXPERIENCE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Widget Development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0" y="3493748"/>
            <a:ext cx="4032250" cy="431800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marL="228600" indent="-228600" algn="r" defTabSz="879152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400050" marR="0" indent="-176213" algn="l" defTabSz="87915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Arial" pitchFamily="34" charset="0"/>
              <a:buNone/>
              <a:tabLst/>
              <a:defRPr sz="1800" b="0" i="0" kern="900" spc="0" baseline="0">
                <a:solidFill>
                  <a:schemeClr val="bg1"/>
                </a:solidFill>
                <a:latin typeface="+mn-lt"/>
                <a:ea typeface="+mn-ea"/>
                <a:cs typeface="3ds Light"/>
              </a:defRPr>
            </a:lvl2pPr>
            <a:lvl3pPr marL="628650" marR="0" indent="-158750" algn="l" defTabSz="879152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Arial" pitchFamily="34" charset="0"/>
              <a:buNone/>
              <a:tabLst/>
              <a:defRPr sz="1600" b="0" i="0" kern="900" spc="0">
                <a:solidFill>
                  <a:schemeClr val="bg1"/>
                </a:solidFill>
                <a:latin typeface="+mn-lt"/>
                <a:ea typeface="+mn-ea"/>
                <a:cs typeface="3ds Light"/>
              </a:defRPr>
            </a:lvl3pPr>
            <a:lvl4pPr marL="857250" indent="-179388" algn="l" defTabSz="879152" rtl="0" eaLnBrk="1" latinLnBrk="1" hangingPunct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SzPct val="60000"/>
              <a:buFont typeface="Arial" pitchFamily="34" charset="0"/>
              <a:buNone/>
              <a:defRPr sz="1400" b="0" i="0" kern="900" spc="-70">
                <a:solidFill>
                  <a:schemeClr val="bg1"/>
                </a:solidFill>
                <a:latin typeface="+mn-lt"/>
                <a:ea typeface="+mn-ea"/>
                <a:cs typeface="3ds Light"/>
              </a:defRPr>
            </a:lvl4pPr>
            <a:lvl5pPr marL="914400" indent="0" algn="l" defTabSz="1028700" rtl="0" eaLnBrk="1" latinLnBrk="1" hangingPunct="1">
              <a:lnSpc>
                <a:spcPct val="100000"/>
              </a:lnSpc>
              <a:spcBef>
                <a:spcPts val="300"/>
              </a:spcBef>
              <a:buFont typeface="Arial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3ds Light"/>
              </a:defRPr>
            </a:lvl5pPr>
            <a:lvl6pPr marL="2417668" indent="-219788" algn="l" defTabSz="8791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7243" indent="-219788" algn="l" defTabSz="8791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819" indent="-219788" algn="l" defTabSz="8791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395" indent="-219788" algn="l" defTabSz="8791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2019.06.18</a:t>
            </a:r>
          </a:p>
          <a:p>
            <a:r>
              <a:rPr lang="en-US" dirty="0" smtClean="0"/>
              <a:t>VS Korea VSCC</a:t>
            </a:r>
          </a:p>
          <a:p>
            <a:r>
              <a:rPr lang="en-US" dirty="0" smtClean="0"/>
              <a:t>sci1@3ds.com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Widget Architecture Components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8156414" cy="3684501"/>
          </a:xfrm>
        </p:spPr>
        <p:txBody>
          <a:bodyPr/>
          <a:lstStyle/>
          <a:p>
            <a:r>
              <a:rPr lang="en-US" altLang="ko-KR" dirty="0" smtClean="0"/>
              <a:t>The Widget is HTML file compliant with </a:t>
            </a:r>
            <a:r>
              <a:rPr lang="en-US" altLang="ko-KR" b="1" dirty="0" smtClean="0"/>
              <a:t>UWA Protocol (Universal Web App)</a:t>
            </a:r>
            <a:r>
              <a:rPr lang="en-US" altLang="ko-KR" dirty="0" smtClean="0"/>
              <a:t> with:</a:t>
            </a:r>
          </a:p>
          <a:p>
            <a:pPr lvl="1"/>
            <a:r>
              <a:rPr lang="en-US" altLang="ko-KR" dirty="0" smtClean="0"/>
              <a:t>Should be compliant with IFWE Compass User Experience fundamentals</a:t>
            </a:r>
            <a:endParaRPr lang="en-US" altLang="ko-KR" b="1" i="1" dirty="0" smtClean="0"/>
          </a:p>
          <a:p>
            <a:pPr lvl="1"/>
            <a:r>
              <a:rPr lang="en-US" altLang="ko-KR" b="1" i="1" dirty="0" smtClean="0"/>
              <a:t>Business </a:t>
            </a:r>
            <a:r>
              <a:rPr lang="en-US" altLang="ko-KR" b="1" i="1" dirty="0"/>
              <a:t>logic </a:t>
            </a:r>
            <a:r>
              <a:rPr lang="en-US" altLang="ko-KR" dirty="0"/>
              <a:t>written in </a:t>
            </a:r>
            <a:r>
              <a:rPr lang="en-US" altLang="ko-KR" b="1" i="1" dirty="0"/>
              <a:t>JavaScript </a:t>
            </a:r>
            <a:endParaRPr lang="en-US" altLang="ko-KR" b="1" i="1" dirty="0" smtClean="0"/>
          </a:p>
          <a:p>
            <a:pPr lvl="1"/>
            <a:r>
              <a:rPr lang="en-US" altLang="ko-KR" b="1" i="1" dirty="0" err="1" smtClean="0"/>
              <a:t>StyleSheet</a:t>
            </a:r>
            <a:r>
              <a:rPr lang="en-US" altLang="ko-KR" dirty="0" smtClean="0"/>
              <a:t> </a:t>
            </a:r>
            <a:r>
              <a:rPr lang="en-US" altLang="ko-KR" dirty="0"/>
              <a:t>made in </a:t>
            </a:r>
            <a:r>
              <a:rPr lang="en-US" altLang="ko-KR" b="1" i="1" dirty="0" smtClean="0"/>
              <a:t>CSS</a:t>
            </a:r>
            <a:endParaRPr lang="en-US" altLang="ko-KR" dirty="0"/>
          </a:p>
          <a:p>
            <a:pPr lvl="1"/>
            <a:r>
              <a:rPr lang="en-US" altLang="ko-KR" dirty="0" smtClean="0"/>
              <a:t>Use </a:t>
            </a:r>
            <a:r>
              <a:rPr lang="en-US" altLang="ko-KR" dirty="0"/>
              <a:t>of </a:t>
            </a:r>
            <a:r>
              <a:rPr lang="en-US" altLang="ko-KR" b="1" i="1" dirty="0" err="1"/>
              <a:t>WebService</a:t>
            </a:r>
            <a:r>
              <a:rPr lang="en-US" altLang="ko-KR" b="1" i="1" dirty="0"/>
              <a:t> </a:t>
            </a:r>
            <a:r>
              <a:rPr lang="en-US" altLang="ko-KR" dirty="0"/>
              <a:t>to access data.</a:t>
            </a:r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43" y="2103287"/>
            <a:ext cx="2410470" cy="2139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97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Widget Architecture Components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sz="1600" b="1" u="sng" dirty="0" smtClean="0"/>
              <a:t>Data</a:t>
            </a:r>
            <a:r>
              <a:rPr lang="en-US" altLang="ko-KR" sz="1600" b="1" u="sng" dirty="0"/>
              <a:t>:</a:t>
            </a:r>
            <a:r>
              <a:rPr lang="en-US" altLang="ko-KR" sz="1600" dirty="0"/>
              <a:t> The data model defines the resources.</a:t>
            </a:r>
          </a:p>
          <a:p>
            <a:r>
              <a:rPr lang="en-US" altLang="ko-KR" sz="1600" b="1" dirty="0" smtClean="0"/>
              <a:t>HTML/CSS</a:t>
            </a:r>
            <a:r>
              <a:rPr lang="en-US" altLang="ko-KR" sz="1600" b="1" dirty="0"/>
              <a:t>: </a:t>
            </a:r>
            <a:r>
              <a:rPr lang="en-US" altLang="ko-KR" sz="1600" dirty="0"/>
              <a:t>The presentation consists in widgets enabling the end-user to </a:t>
            </a:r>
            <a:r>
              <a:rPr lang="en-US" altLang="ko-KR" sz="1600" dirty="0" smtClean="0"/>
              <a:t>control/manage </a:t>
            </a:r>
            <a:r>
              <a:rPr lang="en-US" altLang="ko-KR" sz="1600" dirty="0"/>
              <a:t>the resources</a:t>
            </a:r>
          </a:p>
          <a:p>
            <a:r>
              <a:rPr lang="en-US" altLang="ko-KR" sz="1600" b="1" dirty="0" smtClean="0"/>
              <a:t>JavaScript</a:t>
            </a:r>
            <a:r>
              <a:rPr lang="en-US" altLang="ko-KR" sz="1600" b="1" dirty="0"/>
              <a:t>:</a:t>
            </a:r>
            <a:r>
              <a:rPr lang="en-US" altLang="ko-KR" sz="1600" dirty="0"/>
              <a:t> The business logic guarantees the resource integrity</a:t>
            </a:r>
          </a:p>
          <a:p>
            <a:r>
              <a:rPr lang="en-US" altLang="ko-KR" sz="1600" b="1" dirty="0" err="1" smtClean="0"/>
              <a:t>WebService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: The web services gives an access to the resources (data model or business logic).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74" y="2721811"/>
            <a:ext cx="4963886" cy="215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cdns2.freepik.com/photos-libre/serveur-de-base-de-donnees_17-101513203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75" y="3059848"/>
            <a:ext cx="1261680" cy="15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54157" y="2654913"/>
            <a:ext cx="2430463" cy="2358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12832" y="2654913"/>
            <a:ext cx="3042001" cy="2358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15248" y="2724714"/>
            <a:ext cx="1908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3DEXPERIENCE Platform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274422" y="2724714"/>
            <a:ext cx="151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Client Web Browser</a:t>
            </a:r>
            <a:endParaRPr lang="ko-KR" altLang="en-US" sz="14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916410" y="4059438"/>
            <a:ext cx="894797" cy="910035"/>
            <a:chOff x="2916410" y="4059438"/>
            <a:chExt cx="894797" cy="910035"/>
          </a:xfrm>
        </p:grpSpPr>
        <p:sp>
          <p:nvSpPr>
            <p:cNvPr id="19" name="직사각형 18"/>
            <p:cNvSpPr/>
            <p:nvPr/>
          </p:nvSpPr>
          <p:spPr>
            <a:xfrm>
              <a:off x="2916410" y="4059438"/>
              <a:ext cx="8947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RESTful WS</a:t>
              </a:r>
              <a:endParaRPr lang="ko-KR" altLang="en-US" sz="1200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7507" y="4294085"/>
              <a:ext cx="332603" cy="67538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472207" y="4499258"/>
              <a:ext cx="3241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jar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77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Widget </a:t>
            </a:r>
            <a:r>
              <a:rPr lang="en-US" altLang="ko-KR" dirty="0"/>
              <a:t>Capabilities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1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altLang="ko-KR" dirty="0"/>
              <a:t>Technical </a:t>
            </a:r>
            <a:r>
              <a:rPr lang="en-US" altLang="ko-KR" dirty="0" smtClean="0"/>
              <a:t>Information Widget </a:t>
            </a:r>
            <a:r>
              <a:rPr lang="en-US" altLang="ko-KR" dirty="0"/>
              <a:t>Capabilities</a:t>
            </a:r>
          </a:p>
        </p:txBody>
      </p:sp>
      <p:sp>
        <p:nvSpPr>
          <p:cNvPr id="6" name="Title 16"/>
          <p:cNvSpPr txBox="1">
            <a:spLocks/>
          </p:cNvSpPr>
          <p:nvPr/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3200" b="0" i="0" kern="1200" spc="0" baseline="0" noProof="0" dirty="0">
                <a:solidFill>
                  <a:schemeClr val="tx1"/>
                </a:solidFill>
                <a:effectLst/>
                <a:latin typeface="+mj-lt"/>
                <a:ea typeface="+mj-ea"/>
                <a:cs typeface="3ds Condensed"/>
              </a:defRPr>
            </a:lvl1pPr>
          </a:lstStyle>
          <a:p>
            <a:endParaRPr>
              <a:solidFill>
                <a:srgbClr val="005386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434" y="998055"/>
            <a:ext cx="6273533" cy="321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9589" y="2099015"/>
            <a:ext cx="1392284" cy="1231190"/>
          </a:xfrm>
          <a:prstGeom prst="rect">
            <a:avLst/>
          </a:prstGeom>
          <a:solidFill>
            <a:srgbClr val="92D050">
              <a:alpha val="34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61696" y="974677"/>
            <a:ext cx="1323811" cy="212634"/>
          </a:xfrm>
          <a:prstGeom prst="rect">
            <a:avLst/>
          </a:prstGeom>
          <a:solidFill>
            <a:srgbClr val="EFD921">
              <a:alpha val="34000"/>
            </a:srgbClr>
          </a:solidFill>
          <a:ln>
            <a:solidFill>
              <a:srgbClr val="EFD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07434" y="1335365"/>
            <a:ext cx="1533682" cy="2236402"/>
          </a:xfrm>
          <a:prstGeom prst="rect">
            <a:avLst/>
          </a:prstGeom>
          <a:solidFill>
            <a:srgbClr val="E11FA0">
              <a:alpha val="34000"/>
            </a:srgbClr>
          </a:solidFill>
          <a:ln>
            <a:solidFill>
              <a:srgbClr val="E11F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Ellipse 2"/>
          <p:cNvSpPr/>
          <p:nvPr/>
        </p:nvSpPr>
        <p:spPr>
          <a:xfrm>
            <a:off x="2902088" y="974677"/>
            <a:ext cx="243461" cy="267181"/>
          </a:xfrm>
          <a:prstGeom prst="ellipse">
            <a:avLst/>
          </a:prstGeom>
          <a:solidFill>
            <a:srgbClr val="F37021">
              <a:alpha val="34000"/>
            </a:srgbClr>
          </a:solidFill>
          <a:ln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3" name="Connecteur en angle 4"/>
          <p:cNvCxnSpPr/>
          <p:nvPr/>
        </p:nvCxnSpPr>
        <p:spPr>
          <a:xfrm rot="5400000">
            <a:off x="4593796" y="1525592"/>
            <a:ext cx="985228" cy="150578"/>
          </a:xfrm>
          <a:prstGeom prst="bentConnector3">
            <a:avLst>
              <a:gd name="adj1" fmla="val -1410"/>
            </a:avLst>
          </a:prstGeom>
          <a:ln>
            <a:solidFill>
              <a:srgbClr val="EFD921"/>
            </a:solidFill>
            <a:headEnd type="triangle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necteur en angle 18"/>
          <p:cNvCxnSpPr>
            <a:stCxn id="11" idx="2"/>
            <a:endCxn id="9" idx="2"/>
          </p:cNvCxnSpPr>
          <p:nvPr/>
        </p:nvCxnSpPr>
        <p:spPr>
          <a:xfrm rot="5400000" flipH="1" flipV="1">
            <a:off x="4119221" y="2685257"/>
            <a:ext cx="241563" cy="1531456"/>
          </a:xfrm>
          <a:prstGeom prst="bentConnector3">
            <a:avLst>
              <a:gd name="adj1" fmla="val -82258"/>
            </a:avLst>
          </a:prstGeom>
          <a:ln>
            <a:solidFill>
              <a:srgbClr val="E11FA0"/>
            </a:solidFill>
            <a:headEnd type="triangle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Connecteur en angle 23"/>
          <p:cNvCxnSpPr>
            <a:stCxn id="17" idx="2"/>
            <a:endCxn id="9" idx="2"/>
          </p:cNvCxnSpPr>
          <p:nvPr/>
        </p:nvCxnSpPr>
        <p:spPr>
          <a:xfrm rot="5400000">
            <a:off x="6126085" y="2054005"/>
            <a:ext cx="155847" cy="2396553"/>
          </a:xfrm>
          <a:prstGeom prst="bentConnector3">
            <a:avLst>
              <a:gd name="adj1" fmla="val 227500"/>
            </a:avLst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Connecteur en angle 33"/>
          <p:cNvCxnSpPr/>
          <p:nvPr/>
        </p:nvCxnSpPr>
        <p:spPr>
          <a:xfrm>
            <a:off x="3145549" y="1080994"/>
            <a:ext cx="1647431" cy="1012502"/>
          </a:xfrm>
          <a:prstGeom prst="bentConnector3">
            <a:avLst>
              <a:gd name="adj1" fmla="val 99954"/>
            </a:avLst>
          </a:prstGeom>
          <a:ln>
            <a:solidFill>
              <a:srgbClr val="F37021"/>
            </a:solidFill>
            <a:headEnd type="triangle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23601" y="1335365"/>
            <a:ext cx="3157365" cy="1838993"/>
          </a:xfrm>
          <a:prstGeom prst="rect">
            <a:avLst/>
          </a:prstGeom>
          <a:solidFill>
            <a:srgbClr val="0B3F77">
              <a:alpha val="34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à coins arrondis 3"/>
          <p:cNvSpPr/>
          <p:nvPr/>
        </p:nvSpPr>
        <p:spPr>
          <a:xfrm>
            <a:off x="3981952" y="3949728"/>
            <a:ext cx="1351823" cy="260766"/>
          </a:xfrm>
          <a:prstGeom prst="wedgeRoundRectCallout">
            <a:avLst>
              <a:gd name="adj1" fmla="val 33796"/>
              <a:gd name="adj2" fmla="val -3274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FFFFFF"/>
                </a:solidFill>
              </a:rPr>
              <a:t>My</a:t>
            </a:r>
            <a:r>
              <a:rPr lang="fr-FR" dirty="0" smtClean="0">
                <a:solidFill>
                  <a:srgbClr val="FFFFFF"/>
                </a:solidFill>
              </a:rPr>
              <a:t> Widget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ZoneTexte 21"/>
          <p:cNvSpPr txBox="1"/>
          <p:nvPr/>
        </p:nvSpPr>
        <p:spPr>
          <a:xfrm>
            <a:off x="318718" y="1117312"/>
            <a:ext cx="2743200" cy="307032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>
            <a:lvl1pPr marL="252000" indent="-2520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000" b="0" i="0" kern="900" spc="0">
                <a:cs typeface="3ds Light"/>
              </a:defRPr>
            </a:lvl1pPr>
            <a:lvl2pPr marL="223837" marR="0" lvl="1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None/>
              <a:tabLst/>
              <a:defRPr sz="1800" b="0" i="0" kern="900" spc="0" baseline="0">
                <a:solidFill>
                  <a:srgbClr val="FF0000"/>
                </a:solidFill>
                <a:cs typeface="3ds Light"/>
              </a:defRPr>
            </a:lvl2pPr>
            <a:lvl3pPr marL="628650" marR="0" indent="-15875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1600" b="0" i="0" kern="900" spc="0">
                <a:cs typeface="3ds Light"/>
              </a:defRPr>
            </a:lvl3pPr>
            <a:lvl4pPr marL="857250" indent="-17938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400" b="0" i="0" kern="900" spc="0" baseline="0">
                <a:cs typeface="3ds Light"/>
              </a:defRPr>
            </a:lvl4pPr>
            <a:lvl5pPr marL="914400" indent="0" defTabSz="1028700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200" b="0" i="0" baseline="0">
                <a:cs typeface="3ds Light"/>
              </a:defRPr>
            </a:lvl5pPr>
            <a:lvl6pPr marL="2417668" indent="-219788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857243" indent="-219788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296819" indent="-219788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736395" indent="-219788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Clr>
                <a:srgbClr val="005386"/>
              </a:buClr>
              <a:buFont typeface="Wingdings 3" panose="05040102010807070707" pitchFamily="18" charset="2"/>
              <a:buNone/>
            </a:pPr>
            <a:r>
              <a:rPr lang="fr-FR" dirty="0" err="1">
                <a:solidFill>
                  <a:srgbClr val="005386"/>
                </a:solidFill>
              </a:rPr>
              <a:t>With</a:t>
            </a:r>
            <a:r>
              <a:rPr lang="fr-FR" dirty="0">
                <a:solidFill>
                  <a:srgbClr val="005386"/>
                </a:solidFill>
              </a:rPr>
              <a:t> </a:t>
            </a:r>
            <a:r>
              <a:rPr lang="fr-FR" dirty="0" smtClean="0">
                <a:solidFill>
                  <a:srgbClr val="005386"/>
                </a:solidFill>
              </a:rPr>
              <a:t>:</a:t>
            </a:r>
          </a:p>
          <a:p>
            <a:pPr>
              <a:buClr>
                <a:srgbClr val="005386"/>
              </a:buClr>
              <a:buFont typeface="Courier New" panose="02070309020205020404" pitchFamily="49" charset="0"/>
              <a:buChar char="o"/>
            </a:pPr>
            <a:r>
              <a:rPr lang="fr-FR" dirty="0" err="1" smtClean="0">
                <a:solidFill>
                  <a:srgbClr val="005386"/>
                </a:solidFill>
              </a:rPr>
              <a:t>Others</a:t>
            </a:r>
            <a:r>
              <a:rPr lang="fr-FR" dirty="0" smtClean="0">
                <a:solidFill>
                  <a:srgbClr val="005386"/>
                </a:solidFill>
              </a:rPr>
              <a:t> widgets</a:t>
            </a:r>
          </a:p>
          <a:p>
            <a:pPr>
              <a:buClr>
                <a:srgbClr val="005386"/>
              </a:buClr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5386"/>
                </a:solidFill>
              </a:rPr>
              <a:t>3D </a:t>
            </a:r>
            <a:r>
              <a:rPr lang="fr-FR" dirty="0" err="1" smtClean="0">
                <a:solidFill>
                  <a:srgbClr val="005386"/>
                </a:solidFill>
              </a:rPr>
              <a:t>Compass</a:t>
            </a:r>
            <a:endParaRPr lang="fr-FR" dirty="0" smtClean="0">
              <a:solidFill>
                <a:srgbClr val="005386"/>
              </a:solidFill>
            </a:endParaRPr>
          </a:p>
          <a:p>
            <a:pPr>
              <a:buClr>
                <a:srgbClr val="005386"/>
              </a:buClr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5386"/>
                </a:solidFill>
              </a:rPr>
              <a:t>3D </a:t>
            </a:r>
            <a:r>
              <a:rPr lang="fr-FR" dirty="0" err="1" smtClean="0">
                <a:solidFill>
                  <a:srgbClr val="005386"/>
                </a:solidFill>
              </a:rPr>
              <a:t>Search</a:t>
            </a:r>
            <a:endParaRPr lang="fr-FR" dirty="0" smtClean="0">
              <a:solidFill>
                <a:srgbClr val="005386"/>
              </a:solidFill>
            </a:endParaRPr>
          </a:p>
          <a:p>
            <a:pPr>
              <a:buClr>
                <a:srgbClr val="005386"/>
              </a:buClr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5386"/>
                </a:solidFill>
              </a:rPr>
              <a:t>6W Tagger</a:t>
            </a:r>
          </a:p>
          <a:p>
            <a:pPr>
              <a:buClr>
                <a:srgbClr val="005386"/>
              </a:buClr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5386"/>
                </a:solidFill>
              </a:rPr>
              <a:t>Top Bar</a:t>
            </a:r>
          </a:p>
          <a:p>
            <a:pPr>
              <a:buClr>
                <a:srgbClr val="005386"/>
              </a:buClr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5386"/>
                </a:solidFill>
              </a:rPr>
              <a:t>WEB Services</a:t>
            </a:r>
            <a:endParaRPr lang="fr-FR" dirty="0">
              <a:solidFill>
                <a:srgbClr val="005386"/>
              </a:solidFill>
            </a:endParaRPr>
          </a:p>
          <a:p>
            <a:pPr marL="0" indent="0">
              <a:buClr>
                <a:srgbClr val="005386"/>
              </a:buClr>
              <a:buFont typeface="Wingdings 3" panose="05040102010807070707" pitchFamily="18" charset="2"/>
              <a:buNone/>
            </a:pPr>
            <a:endParaRPr lang="fr-FR" dirty="0">
              <a:solidFill>
                <a:srgbClr val="005386"/>
              </a:solidFill>
            </a:endParaRPr>
          </a:p>
        </p:txBody>
      </p:sp>
      <p:cxnSp>
        <p:nvCxnSpPr>
          <p:cNvPr id="20" name="Connecteur droit 14"/>
          <p:cNvCxnSpPr/>
          <p:nvPr/>
        </p:nvCxnSpPr>
        <p:spPr>
          <a:xfrm>
            <a:off x="341578" y="1757570"/>
            <a:ext cx="24649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22"/>
          <p:cNvCxnSpPr/>
          <p:nvPr/>
        </p:nvCxnSpPr>
        <p:spPr>
          <a:xfrm>
            <a:off x="341578" y="2163560"/>
            <a:ext cx="24649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Connecteur droit 24"/>
          <p:cNvCxnSpPr/>
          <p:nvPr/>
        </p:nvCxnSpPr>
        <p:spPr>
          <a:xfrm>
            <a:off x="341578" y="2569550"/>
            <a:ext cx="24649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25"/>
          <p:cNvCxnSpPr/>
          <p:nvPr/>
        </p:nvCxnSpPr>
        <p:spPr>
          <a:xfrm>
            <a:off x="341578" y="2987980"/>
            <a:ext cx="246490" cy="0"/>
          </a:xfrm>
          <a:prstGeom prst="line">
            <a:avLst/>
          </a:prstGeom>
          <a:ln>
            <a:solidFill>
              <a:srgbClr val="FF3399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353424" y="996902"/>
            <a:ext cx="627541" cy="13359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" name="Elbow Connector 3"/>
          <p:cNvCxnSpPr>
            <a:endCxn id="2" idx="1"/>
          </p:cNvCxnSpPr>
          <p:nvPr/>
        </p:nvCxnSpPr>
        <p:spPr>
          <a:xfrm flipV="1">
            <a:off x="5701873" y="1063697"/>
            <a:ext cx="2651551" cy="154057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5"/>
          <p:cNvCxnSpPr/>
          <p:nvPr/>
        </p:nvCxnSpPr>
        <p:spPr>
          <a:xfrm>
            <a:off x="341578" y="3387750"/>
            <a:ext cx="2464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7169864" y="299228"/>
            <a:ext cx="1839203" cy="367522"/>
          </a:xfrm>
          <a:prstGeom prst="roundRect">
            <a:avLst/>
          </a:prstGeom>
          <a:ln>
            <a:prstDash val="sysDot"/>
          </a:ln>
          <a:effectLst>
            <a:glow rad="63500">
              <a:schemeClr val="bg1">
                <a:lumMod val="95000"/>
                <a:alpha val="60000"/>
              </a:schemeClr>
            </a:glow>
            <a:outerShdw blurRad="88900" dist="635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Some</a:t>
            </a:r>
            <a:r>
              <a:rPr lang="fr-FR" sz="1600" dirty="0" smtClean="0"/>
              <a:t> WEB Services</a:t>
            </a:r>
            <a:endParaRPr lang="en-US" sz="1600" dirty="0"/>
          </a:p>
        </p:txBody>
      </p:sp>
      <p:cxnSp>
        <p:nvCxnSpPr>
          <p:cNvPr id="24" name="Elbow Connector 23"/>
          <p:cNvCxnSpPr>
            <a:stCxn id="9" idx="3"/>
            <a:endCxn id="3" idx="2"/>
          </p:cNvCxnSpPr>
          <p:nvPr/>
        </p:nvCxnSpPr>
        <p:spPr>
          <a:xfrm flipV="1">
            <a:off x="5701873" y="666750"/>
            <a:ext cx="2387593" cy="2047860"/>
          </a:xfrm>
          <a:prstGeom prst="bentConnector2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337378" y="3797170"/>
            <a:ext cx="24649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8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Widget Development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8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Deactivate 3DDashboard Cache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On your server go to :</a:t>
            </a:r>
          </a:p>
          <a:p>
            <a:pPr lvl="1"/>
            <a:r>
              <a:rPr lang="en-US" dirty="0" smtClean="0"/>
              <a:t>Windows : C:\3ds\3ddashboard\webapps\3ddashboard\WEB-INF\classes\</a:t>
            </a:r>
          </a:p>
          <a:p>
            <a:pPr lvl="1"/>
            <a:endParaRPr lang="fr-FR" dirty="0"/>
          </a:p>
          <a:p>
            <a:r>
              <a:rPr lang="en-US" dirty="0" smtClean="0"/>
              <a:t>Modify</a:t>
            </a:r>
            <a:r>
              <a:rPr lang="fr-FR" dirty="0" smtClean="0"/>
              <a:t> the file :</a:t>
            </a:r>
          </a:p>
          <a:p>
            <a:pPr lvl="1"/>
            <a:r>
              <a:rPr lang="fr-FR" dirty="0" err="1" smtClean="0"/>
              <a:t>context.properties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/>
              <a:t>Change :</a:t>
            </a:r>
          </a:p>
          <a:p>
            <a:pPr marL="0" indent="0" algn="ctr">
              <a:buNone/>
            </a:pPr>
            <a:r>
              <a:rPr lang="en-US" b="1" dirty="0" err="1"/>
              <a:t>uwp.cache.type</a:t>
            </a:r>
            <a:r>
              <a:rPr lang="en-US" b="1" dirty="0"/>
              <a:t> =</a:t>
            </a:r>
            <a:r>
              <a:rPr lang="en-US" dirty="0"/>
              <a:t> </a:t>
            </a:r>
            <a:r>
              <a:rPr lang="en-US" i="1" dirty="0" err="1" smtClean="0"/>
              <a:t>ehcache</a:t>
            </a:r>
            <a:r>
              <a:rPr lang="en-US" dirty="0" smtClean="0"/>
              <a:t>   </a:t>
            </a:r>
            <a:r>
              <a:rPr lang="en-US" dirty="0" smtClean="0">
                <a:sym typeface="Wingdings" panose="05000000000000000000" pitchFamily="2" charset="2"/>
              </a:rPr>
              <a:t>   </a:t>
            </a:r>
            <a:r>
              <a:rPr lang="en-US" b="1" dirty="0" err="1" smtClean="0">
                <a:sym typeface="Wingdings" panose="05000000000000000000" pitchFamily="2" charset="2"/>
              </a:rPr>
              <a:t>uwp.cache.type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=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nocache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7" name="Picture 2" descr="http://www.arfengineering.co.uk/wordpress/wp-content/uploads/2012/08/HANDYMAN-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55" y="8943"/>
            <a:ext cx="1154394" cy="10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3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 and Define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Require and Define are 2 </a:t>
            </a:r>
            <a:r>
              <a:rPr lang="en-US" dirty="0" err="1" smtClean="0"/>
              <a:t>js</a:t>
            </a:r>
            <a:r>
              <a:rPr lang="en-US" dirty="0" smtClean="0"/>
              <a:t> functions</a:t>
            </a:r>
          </a:p>
          <a:p>
            <a:pPr lvl="1"/>
            <a:r>
              <a:rPr lang="en-US" dirty="0" smtClean="0"/>
              <a:t>Require is used to load and use some JS Modules (APIs)</a:t>
            </a:r>
          </a:p>
          <a:p>
            <a:pPr lvl="1"/>
            <a:r>
              <a:rPr lang="en-US" dirty="0" smtClean="0"/>
              <a:t>Define is used to declare a new JS Module</a:t>
            </a:r>
          </a:p>
          <a:p>
            <a:pPr lvl="2"/>
            <a:r>
              <a:rPr lang="en-US" dirty="0" smtClean="0"/>
              <a:t>The return of the define function callback will be an object representing the module with all it’s function</a:t>
            </a:r>
          </a:p>
          <a:p>
            <a:r>
              <a:rPr lang="en-US" dirty="0" smtClean="0"/>
              <a:t>Example 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2211" y="2859194"/>
            <a:ext cx="8686800" cy="1760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require([], function(){ … });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//Require nothing</a:t>
            </a:r>
          </a:p>
          <a:p>
            <a:endParaRPr lang="en-US" sz="12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([“DS/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LibA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ModuleB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DS/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LibC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ModuleA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”], function(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modB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modA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//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Require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ModuleB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 from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LibA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/LibA.js    and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ModuleA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 from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LibC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/LibC.js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define(“DS/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NewModule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ModuleA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[“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LibA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ModuleB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“DS/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LibC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ModuleA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”], function(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modB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modA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 </a:t>
            </a:r>
            <a:endParaRPr lang="en-US" sz="12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moduleCustom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 … };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moduleCustom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//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moduleCustom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 will be the object returned when using the module “DS/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NewModule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/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ModuleA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cs typeface="Consolas" panose="020B0609020204030204" pitchFamily="49" charset="0"/>
              </a:rPr>
              <a:t>”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13224" y="462571"/>
            <a:ext cx="292666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AMD design </a:t>
            </a:r>
            <a:r>
              <a:rPr lang="en-US" altLang="ko-KR" sz="2400" b="1" dirty="0" smtClean="0"/>
              <a:t>pattern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/>
              <a:t>Asynchronous Module Definition)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0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CORS:</a:t>
            </a:r>
          </a:p>
          <a:p>
            <a:pPr lvl="1"/>
            <a:r>
              <a:rPr lang="en-US" dirty="0" smtClean="0"/>
              <a:t>Cross-Origin Resource Sharing</a:t>
            </a:r>
          </a:p>
          <a:p>
            <a:pPr lvl="1"/>
            <a:r>
              <a:rPr lang="en-US" dirty="0" smtClean="0"/>
              <a:t>Mechanism to allow the exchange of data between pages of different domains.</a:t>
            </a:r>
          </a:p>
          <a:p>
            <a:pPr lvl="1"/>
            <a:r>
              <a:rPr lang="en-US" dirty="0"/>
              <a:t>Read about it 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developer.mozilla.org/en-US/docs/Web/HTTP/CORS</a:t>
            </a:r>
            <a:endParaRPr lang="en-US" dirty="0"/>
          </a:p>
          <a:p>
            <a:r>
              <a:rPr lang="en-US" dirty="0" smtClean="0"/>
              <a:t>JSONP :</a:t>
            </a:r>
          </a:p>
          <a:p>
            <a:pPr lvl="1"/>
            <a:r>
              <a:rPr lang="en-US" dirty="0" smtClean="0"/>
              <a:t>JavaScript Object Notation with Padding</a:t>
            </a:r>
          </a:p>
          <a:p>
            <a:pPr lvl="1"/>
            <a:r>
              <a:rPr lang="en-US" dirty="0" smtClean="0"/>
              <a:t>Format that can be used to </a:t>
            </a:r>
            <a:r>
              <a:rPr lang="en-US" b="1" dirty="0" smtClean="0"/>
              <a:t>exchange data Cross-Domain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2910840" y="3455283"/>
            <a:ext cx="2179320" cy="1482477"/>
            <a:chOff x="2910840" y="3455283"/>
            <a:chExt cx="2179320" cy="1482477"/>
          </a:xfrm>
        </p:grpSpPr>
        <p:sp>
          <p:nvSpPr>
            <p:cNvPr id="4" name="Vertical Scroll 3"/>
            <p:cNvSpPr/>
            <p:nvPr/>
          </p:nvSpPr>
          <p:spPr>
            <a:xfrm>
              <a:off x="2910840" y="3497580"/>
              <a:ext cx="2179320" cy="1440180"/>
            </a:xfrm>
            <a:prstGeom prst="verticalScroll">
              <a:avLst>
                <a:gd name="adj" fmla="val 1832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B3F77"/>
                  </a:solidFill>
                </a:rPr>
                <a:t>{ “key” : “value”,</a:t>
              </a:r>
            </a:p>
            <a:p>
              <a:pPr algn="ctr"/>
              <a:r>
                <a:rPr lang="en-US" sz="1400" dirty="0" smtClean="0">
                  <a:solidFill>
                    <a:srgbClr val="0B3F77"/>
                  </a:solidFill>
                </a:rPr>
                <a:t>“key” : [“val1”,“val2”] }</a:t>
              </a:r>
              <a:endParaRPr lang="en-US" sz="1400" dirty="0">
                <a:solidFill>
                  <a:srgbClr val="0B3F77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87140" y="3455283"/>
              <a:ext cx="8382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5386"/>
                  </a:solidFill>
                </a:rPr>
                <a:t>JSON</a:t>
              </a:r>
              <a:endParaRPr lang="en-US" dirty="0">
                <a:solidFill>
                  <a:srgbClr val="005386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27320" y="3455283"/>
            <a:ext cx="2529840" cy="1482477"/>
            <a:chOff x="5227320" y="3455283"/>
            <a:chExt cx="2529840" cy="1482477"/>
          </a:xfrm>
        </p:grpSpPr>
        <p:sp>
          <p:nvSpPr>
            <p:cNvPr id="5" name="Vertical Scroll 4"/>
            <p:cNvSpPr/>
            <p:nvPr/>
          </p:nvSpPr>
          <p:spPr>
            <a:xfrm>
              <a:off x="5227320" y="3497580"/>
              <a:ext cx="2529840" cy="1440180"/>
            </a:xfrm>
            <a:prstGeom prst="verticalScroll">
              <a:avLst>
                <a:gd name="adj" fmla="val 1832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rgbClr val="0B3F77"/>
                  </a:solidFill>
                </a:rPr>
                <a:t>callback_padding_str</a:t>
              </a:r>
              <a:r>
                <a:rPr lang="en-US" sz="1600" b="1" dirty="0" smtClean="0">
                  <a:solidFill>
                    <a:srgbClr val="0B3F77"/>
                  </a:solidFill>
                </a:rPr>
                <a:t>(</a:t>
              </a:r>
            </a:p>
            <a:p>
              <a:pPr algn="ctr"/>
              <a:r>
                <a:rPr lang="en-US" sz="1400" dirty="0" smtClean="0">
                  <a:solidFill>
                    <a:srgbClr val="0B3F77"/>
                  </a:solidFill>
                </a:rPr>
                <a:t>{ “</a:t>
              </a:r>
              <a:r>
                <a:rPr lang="en-US" sz="1400" dirty="0">
                  <a:solidFill>
                    <a:srgbClr val="0B3F77"/>
                  </a:solidFill>
                </a:rPr>
                <a:t>key” : “value”,</a:t>
              </a:r>
            </a:p>
            <a:p>
              <a:pPr algn="ctr"/>
              <a:r>
                <a:rPr lang="en-US" sz="1400" dirty="0">
                  <a:solidFill>
                    <a:srgbClr val="0B3F77"/>
                  </a:solidFill>
                </a:rPr>
                <a:t>“key</a:t>
              </a:r>
              <a:r>
                <a:rPr lang="en-US" sz="1400" dirty="0" smtClean="0">
                  <a:solidFill>
                    <a:srgbClr val="0B3F77"/>
                  </a:solidFill>
                </a:rPr>
                <a:t>” : [“</a:t>
              </a:r>
              <a:r>
                <a:rPr lang="en-US" sz="1400" dirty="0">
                  <a:solidFill>
                    <a:srgbClr val="0B3F77"/>
                  </a:solidFill>
                </a:rPr>
                <a:t>val1”,“val2</a:t>
              </a:r>
              <a:r>
                <a:rPr lang="en-US" sz="1400" dirty="0" smtClean="0">
                  <a:solidFill>
                    <a:srgbClr val="0B3F77"/>
                  </a:solidFill>
                </a:rPr>
                <a:t>”] }</a:t>
              </a:r>
              <a:endParaRPr lang="en-US" sz="1400" dirty="0">
                <a:solidFill>
                  <a:srgbClr val="0B3F77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rgbClr val="0B3F77"/>
                  </a:solidFill>
                </a:rPr>
                <a:t>);</a:t>
              </a:r>
              <a:endParaRPr lang="en-US" sz="1600" b="1" dirty="0">
                <a:solidFill>
                  <a:srgbClr val="0B3F77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63640" y="3455283"/>
              <a:ext cx="8382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5386"/>
                  </a:solidFill>
                </a:rPr>
                <a:t>JSONP</a:t>
              </a:r>
              <a:endParaRPr lang="en-US" dirty="0">
                <a:solidFill>
                  <a:srgbClr val="005386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08660" y="3887524"/>
            <a:ext cx="22783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386"/>
                </a:solidFill>
              </a:rPr>
              <a:t>Format of data returned :</a:t>
            </a:r>
            <a:endParaRPr lang="en-US" dirty="0">
              <a:solidFill>
                <a:srgbClr val="0053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altLang="ko-KR" dirty="0" smtClean="0"/>
              <a:t>1 - First </a:t>
            </a:r>
            <a:r>
              <a:rPr lang="fr-FR" altLang="ko-KR" dirty="0"/>
              <a:t>widget « Hello World »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464712"/>
              </p:ext>
            </p:extLst>
          </p:nvPr>
        </p:nvGraphicFramePr>
        <p:xfrm>
          <a:off x="6738119" y="3161841"/>
          <a:ext cx="1688331" cy="914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포장기 셸 개체" showAsIcon="1" r:id="rId3" imgW="645120" imgH="349200" progId="Package">
                  <p:embed/>
                </p:oleObj>
              </mc:Choice>
              <mc:Fallback>
                <p:oleObj name="포장기 셸 개체" showAsIcon="1" r:id="rId3" imgW="64512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8119" y="3161841"/>
                        <a:ext cx="1688331" cy="914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91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widget « Hello World »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719572" y="879560"/>
            <a:ext cx="7921625" cy="36845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your server go to :</a:t>
            </a:r>
          </a:p>
          <a:p>
            <a:pPr lvl="1"/>
            <a:r>
              <a:rPr lang="en-US" dirty="0"/>
              <a:t>C:\R2019x\3DSpace\win_b64\code\tomee\webapps\3dspace\webapps</a:t>
            </a:r>
            <a:r>
              <a:rPr lang="en-US" dirty="0" smtClean="0"/>
              <a:t>\</a:t>
            </a:r>
          </a:p>
          <a:p>
            <a:pPr lvl="1"/>
            <a:endParaRPr lang="en-US" dirty="0"/>
          </a:p>
          <a:p>
            <a:r>
              <a:rPr lang="en-US" dirty="0" smtClean="0"/>
              <a:t>Step 1 : Add your own folder</a:t>
            </a:r>
          </a:p>
          <a:p>
            <a:pPr lvl="1"/>
            <a:r>
              <a:rPr lang="en-US" dirty="0" smtClean="0"/>
              <a:t>Example : </a:t>
            </a:r>
            <a:r>
              <a:rPr lang="en-US" altLang="ko-KR" dirty="0" err="1" smtClean="0"/>
              <a:t>HelloWorld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Step 2 : Add the “Hello World” Widget</a:t>
            </a:r>
          </a:p>
          <a:p>
            <a:pPr lvl="1"/>
            <a:r>
              <a:rPr lang="en-US" dirty="0"/>
              <a:t>Example : </a:t>
            </a:r>
            <a:r>
              <a:rPr lang="en-US" dirty="0" smtClean="0"/>
              <a:t>HelloWorld.html</a:t>
            </a:r>
          </a:p>
          <a:p>
            <a:pPr lvl="1"/>
            <a:endParaRPr lang="en-US" dirty="0"/>
          </a:p>
          <a:p>
            <a:r>
              <a:rPr lang="en-US" dirty="0" smtClean="0"/>
              <a:t>Step </a:t>
            </a:r>
            <a:r>
              <a:rPr lang="en-US" altLang="ko-KR" dirty="0" smtClean="0"/>
              <a:t>3 </a:t>
            </a:r>
            <a:r>
              <a:rPr lang="en-US" dirty="0" smtClean="0"/>
              <a:t>: Update the “HelloWorld.html”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2" descr="http://www.arfengineering.co.uk/wordpress/wp-content/uploads/2012/08/HANDYMAN-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55" y="8943"/>
            <a:ext cx="1154394" cy="10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218" y="1793149"/>
            <a:ext cx="2293506" cy="26469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213240" y="2734600"/>
            <a:ext cx="1107751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" dirty="0"/>
              <a:t>&lt;!DOCTYPE html&gt;</a:t>
            </a:r>
          </a:p>
          <a:p>
            <a:r>
              <a:rPr lang="en-US" altLang="ko-KR" sz="200" dirty="0"/>
              <a:t>&lt;html&gt;</a:t>
            </a:r>
          </a:p>
          <a:p>
            <a:r>
              <a:rPr lang="en-US" altLang="ko-KR" sz="200" dirty="0"/>
              <a:t>&lt;head&gt;</a:t>
            </a:r>
          </a:p>
          <a:p>
            <a:r>
              <a:rPr lang="en-US" altLang="ko-KR" sz="200" dirty="0"/>
              <a:t>    &lt;meta charset="UTF-8"&gt;</a:t>
            </a:r>
          </a:p>
          <a:p>
            <a:r>
              <a:rPr lang="en-US" altLang="ko-KR" sz="200" dirty="0"/>
              <a:t>    &lt;title&gt;Cerate Person&lt;/title&gt;</a:t>
            </a:r>
          </a:p>
          <a:p>
            <a:r>
              <a:rPr lang="en-US" altLang="ko-KR" sz="200" dirty="0"/>
              <a:t>    </a:t>
            </a:r>
          </a:p>
          <a:p>
            <a:r>
              <a:rPr lang="en-US" altLang="ko-KR" sz="200" dirty="0"/>
              <a:t>    &lt;meta name="author" content="SCI1" /&gt;</a:t>
            </a:r>
          </a:p>
          <a:p>
            <a:r>
              <a:rPr lang="en-US" altLang="ko-KR" sz="200" dirty="0"/>
              <a:t>    &lt;meta name="description" content="Cerate Person Widget" /&gt;</a:t>
            </a:r>
          </a:p>
          <a:p>
            <a:r>
              <a:rPr lang="en-US" altLang="ko-KR" sz="200" dirty="0"/>
              <a:t>    &lt;meta name="</a:t>
            </a:r>
            <a:r>
              <a:rPr lang="en-US" altLang="ko-KR" sz="200" dirty="0" err="1"/>
              <a:t>apiVersion</a:t>
            </a:r>
            <a:r>
              <a:rPr lang="en-US" altLang="ko-KR" sz="200" dirty="0"/>
              <a:t>" content="1.0" /&gt;</a:t>
            </a:r>
          </a:p>
          <a:p>
            <a:r>
              <a:rPr lang="en-US" altLang="ko-KR" sz="200" dirty="0"/>
              <a:t>    &lt;meta name="</a:t>
            </a:r>
            <a:r>
              <a:rPr lang="en-US" altLang="ko-KR" sz="200" dirty="0" err="1"/>
              <a:t>debugMode</a:t>
            </a:r>
            <a:r>
              <a:rPr lang="en-US" altLang="ko-KR" sz="200" dirty="0"/>
              <a:t>" content="true" /&gt;</a:t>
            </a:r>
          </a:p>
          <a:p>
            <a:r>
              <a:rPr lang="en-US" altLang="ko-KR" sz="200" dirty="0"/>
              <a:t>    &lt;meta name="</a:t>
            </a:r>
            <a:r>
              <a:rPr lang="en-US" altLang="ko-KR" sz="200" dirty="0" err="1"/>
              <a:t>strictMode</a:t>
            </a:r>
            <a:r>
              <a:rPr lang="en-US" altLang="ko-KR" sz="200" dirty="0"/>
              <a:t>" content="false" /&gt;</a:t>
            </a:r>
          </a:p>
          <a:p>
            <a:r>
              <a:rPr lang="en-US" altLang="ko-KR" sz="200" dirty="0"/>
              <a:t>    </a:t>
            </a:r>
          </a:p>
          <a:p>
            <a:r>
              <a:rPr lang="en-US" altLang="ko-KR" sz="200" dirty="0"/>
              <a:t>    &lt;!-- Widget files --&gt;</a:t>
            </a:r>
          </a:p>
          <a:p>
            <a:r>
              <a:rPr lang="en-US" altLang="ko-KR" sz="200" dirty="0"/>
              <a:t>    &lt;link </a:t>
            </a:r>
            <a:r>
              <a:rPr lang="en-US" altLang="ko-KR" sz="200" dirty="0" err="1"/>
              <a:t>rel</a:t>
            </a:r>
            <a:r>
              <a:rPr lang="en-US" altLang="ko-KR" sz="200" dirty="0"/>
              <a:t>="stylesheet" type="text/</a:t>
            </a:r>
            <a:r>
              <a:rPr lang="en-US" altLang="ko-KR" sz="200" dirty="0" err="1"/>
              <a:t>css</a:t>
            </a:r>
            <a:r>
              <a:rPr lang="en-US" altLang="ko-KR" sz="200" dirty="0"/>
              <a:t>" </a:t>
            </a:r>
            <a:r>
              <a:rPr lang="en-US" altLang="ko-KR" sz="200" dirty="0" err="1"/>
              <a:t>href</a:t>
            </a:r>
            <a:r>
              <a:rPr lang="en-US" altLang="ko-KR" sz="200" dirty="0"/>
              <a:t>="styles/HelloWorld.css" /&gt;</a:t>
            </a:r>
          </a:p>
          <a:p>
            <a:r>
              <a:rPr lang="en-US" altLang="ko-KR" sz="200" dirty="0"/>
              <a:t>    &lt;script&gt;</a:t>
            </a:r>
          </a:p>
          <a:p>
            <a:r>
              <a:rPr lang="en-US" altLang="ko-KR" sz="200" dirty="0"/>
              <a:t>    //&lt;![CDATA[</a:t>
            </a:r>
          </a:p>
          <a:p>
            <a:r>
              <a:rPr lang="en-US" altLang="ko-KR" sz="200" dirty="0"/>
              <a:t>        require(['DS/HelloWorld/scripts/HelloWorld'], </a:t>
            </a:r>
          </a:p>
          <a:p>
            <a:r>
              <a:rPr lang="en-US" altLang="ko-KR" sz="200" dirty="0"/>
              <a:t>            function (HelloWorld)</a:t>
            </a:r>
          </a:p>
          <a:p>
            <a:r>
              <a:rPr lang="en-US" altLang="ko-KR" sz="200" dirty="0"/>
              <a:t>            {</a:t>
            </a:r>
          </a:p>
          <a:p>
            <a:r>
              <a:rPr lang="en-US" altLang="ko-KR" sz="200" dirty="0"/>
              <a:t>                'use strict';</a:t>
            </a:r>
          </a:p>
          <a:p>
            <a:r>
              <a:rPr lang="en-US" altLang="ko-KR" sz="200" dirty="0"/>
              <a:t>                if (</a:t>
            </a:r>
            <a:r>
              <a:rPr lang="en-US" altLang="ko-KR" sz="200" dirty="0" err="1"/>
              <a:t>document.readyState</a:t>
            </a:r>
            <a:r>
              <a:rPr lang="en-US" altLang="ko-KR" sz="200" dirty="0"/>
              <a:t> === 'complete'){</a:t>
            </a:r>
          </a:p>
          <a:p>
            <a:r>
              <a:rPr lang="en-US" altLang="ko-KR" sz="200" dirty="0"/>
              <a:t>                    </a:t>
            </a:r>
            <a:r>
              <a:rPr lang="en-US" altLang="ko-KR" sz="200" dirty="0" err="1"/>
              <a:t>HelloWorld.onLoadWidget</a:t>
            </a:r>
            <a:r>
              <a:rPr lang="en-US" altLang="ko-KR" sz="200" dirty="0"/>
              <a:t>();</a:t>
            </a:r>
          </a:p>
          <a:p>
            <a:r>
              <a:rPr lang="en-US" altLang="ko-KR" sz="200" dirty="0"/>
              <a:t>                } else {</a:t>
            </a:r>
          </a:p>
          <a:p>
            <a:r>
              <a:rPr lang="en-US" altLang="ko-KR" sz="200" dirty="0"/>
              <a:t>                    </a:t>
            </a:r>
            <a:r>
              <a:rPr lang="en-US" altLang="ko-KR" sz="200" dirty="0" err="1"/>
              <a:t>widget.addEvent</a:t>
            </a:r>
            <a:r>
              <a:rPr lang="en-US" altLang="ko-KR" sz="200" dirty="0"/>
              <a:t>('</a:t>
            </a:r>
            <a:r>
              <a:rPr lang="en-US" altLang="ko-KR" sz="200" dirty="0" err="1"/>
              <a:t>onLoad</a:t>
            </a:r>
            <a:r>
              <a:rPr lang="en-US" altLang="ko-KR" sz="200" dirty="0"/>
              <a:t>', </a:t>
            </a:r>
            <a:r>
              <a:rPr lang="en-US" altLang="ko-KR" sz="200" dirty="0" err="1"/>
              <a:t>HelloWorld.onLoadWidget</a:t>
            </a:r>
            <a:r>
              <a:rPr lang="en-US" altLang="ko-KR" sz="200" dirty="0"/>
              <a:t>);</a:t>
            </a:r>
          </a:p>
          <a:p>
            <a:r>
              <a:rPr lang="en-US" altLang="ko-KR" sz="200" dirty="0"/>
              <a:t>                }</a:t>
            </a:r>
          </a:p>
          <a:p>
            <a:r>
              <a:rPr lang="en-US" altLang="ko-KR" sz="200" dirty="0"/>
              <a:t>                </a:t>
            </a:r>
          </a:p>
          <a:p>
            <a:r>
              <a:rPr lang="en-US" altLang="ko-KR" sz="200" dirty="0"/>
              <a:t>                </a:t>
            </a:r>
            <a:r>
              <a:rPr lang="en-US" altLang="ko-KR" sz="200" dirty="0" err="1"/>
              <a:t>widget.addEvent</a:t>
            </a:r>
            <a:r>
              <a:rPr lang="en-US" altLang="ko-KR" sz="200" dirty="0"/>
              <a:t>('</a:t>
            </a:r>
            <a:r>
              <a:rPr lang="en-US" altLang="ko-KR" sz="200" dirty="0" err="1"/>
              <a:t>onRefresh</a:t>
            </a:r>
            <a:r>
              <a:rPr lang="en-US" altLang="ko-KR" sz="200" dirty="0"/>
              <a:t>', </a:t>
            </a:r>
            <a:r>
              <a:rPr lang="en-US" altLang="ko-KR" sz="200" dirty="0" err="1"/>
              <a:t>HelloWorld.onLoadWidget</a:t>
            </a:r>
            <a:r>
              <a:rPr lang="en-US" altLang="ko-KR" sz="200" dirty="0"/>
              <a:t>);</a:t>
            </a:r>
          </a:p>
          <a:p>
            <a:r>
              <a:rPr lang="en-US" altLang="ko-KR" sz="200" dirty="0"/>
              <a:t>                </a:t>
            </a:r>
            <a:r>
              <a:rPr lang="en-US" altLang="ko-KR" sz="200" dirty="0" err="1"/>
              <a:t>widget.addEvent</a:t>
            </a:r>
            <a:r>
              <a:rPr lang="en-US" altLang="ko-KR" sz="200" dirty="0"/>
              <a:t>("</a:t>
            </a:r>
            <a:r>
              <a:rPr lang="en-US" altLang="ko-KR" sz="200" dirty="0" err="1"/>
              <a:t>onSearch</a:t>
            </a:r>
            <a:r>
              <a:rPr lang="en-US" altLang="ko-KR" sz="200" dirty="0"/>
              <a:t>", </a:t>
            </a:r>
            <a:r>
              <a:rPr lang="en-US" altLang="ko-KR" sz="200" dirty="0" err="1"/>
              <a:t>HelloWorld.onSearchWidget</a:t>
            </a:r>
            <a:r>
              <a:rPr lang="en-US" altLang="ko-KR" sz="200" dirty="0"/>
              <a:t>);</a:t>
            </a:r>
          </a:p>
          <a:p>
            <a:r>
              <a:rPr lang="en-US" altLang="ko-KR" sz="200" dirty="0"/>
              <a:t>                </a:t>
            </a:r>
            <a:r>
              <a:rPr lang="en-US" altLang="ko-KR" sz="200" dirty="0" err="1"/>
              <a:t>widget.addEvent</a:t>
            </a:r>
            <a:r>
              <a:rPr lang="en-US" altLang="ko-KR" sz="200" dirty="0"/>
              <a:t>("</a:t>
            </a:r>
            <a:r>
              <a:rPr lang="en-US" altLang="ko-KR" sz="200" dirty="0" err="1"/>
              <a:t>onResetSearch</a:t>
            </a:r>
            <a:r>
              <a:rPr lang="en-US" altLang="ko-KR" sz="200" dirty="0"/>
              <a:t>", </a:t>
            </a:r>
            <a:r>
              <a:rPr lang="en-US" altLang="ko-KR" sz="200" dirty="0" err="1"/>
              <a:t>HelloWorld.onResetSearchWidget</a:t>
            </a:r>
            <a:r>
              <a:rPr lang="en-US" altLang="ko-KR" sz="200" dirty="0"/>
              <a:t>);</a:t>
            </a:r>
          </a:p>
          <a:p>
            <a:r>
              <a:rPr lang="en-US" altLang="ko-KR" sz="200" dirty="0"/>
              <a:t>        </a:t>
            </a:r>
          </a:p>
          <a:p>
            <a:r>
              <a:rPr lang="en-US" altLang="ko-KR" sz="200" dirty="0"/>
              <a:t>            }</a:t>
            </a:r>
          </a:p>
          <a:p>
            <a:r>
              <a:rPr lang="en-US" altLang="ko-KR" sz="200" dirty="0"/>
              <a:t>        );</a:t>
            </a:r>
          </a:p>
          <a:p>
            <a:r>
              <a:rPr lang="en-US" altLang="ko-KR" sz="200" dirty="0"/>
              <a:t>    //]]&gt;</a:t>
            </a:r>
          </a:p>
          <a:p>
            <a:r>
              <a:rPr lang="en-US" altLang="ko-KR" sz="200" dirty="0"/>
              <a:t>    &lt;/script&gt;</a:t>
            </a:r>
          </a:p>
          <a:p>
            <a:r>
              <a:rPr lang="en-US" altLang="ko-KR" sz="200" dirty="0"/>
              <a:t>    &lt;!-- Application JS End --&gt;</a:t>
            </a:r>
          </a:p>
          <a:p>
            <a:r>
              <a:rPr lang="en-US" altLang="ko-KR" sz="200" dirty="0"/>
              <a:t>&lt;/head&gt;</a:t>
            </a:r>
          </a:p>
          <a:p>
            <a:r>
              <a:rPr lang="en-US" altLang="ko-KR" sz="200" dirty="0"/>
              <a:t>&lt;body&gt;</a:t>
            </a:r>
          </a:p>
          <a:p>
            <a:r>
              <a:rPr lang="en-US" altLang="ko-KR" sz="200" dirty="0"/>
              <a:t>&lt;p&gt;Widget is Loading...&lt;/p&gt;</a:t>
            </a:r>
          </a:p>
          <a:p>
            <a:r>
              <a:rPr lang="en-US" altLang="ko-KR" sz="200" dirty="0"/>
              <a:t>&lt;/body&gt;</a:t>
            </a:r>
          </a:p>
          <a:p>
            <a:r>
              <a:rPr lang="en-US" altLang="ko-KR" sz="200" dirty="0"/>
              <a:t>&lt;/html&gt;</a:t>
            </a:r>
          </a:p>
        </p:txBody>
      </p:sp>
      <p:sp>
        <p:nvSpPr>
          <p:cNvPr id="17" name="사각형 설명선 16"/>
          <p:cNvSpPr/>
          <p:nvPr/>
        </p:nvSpPr>
        <p:spPr>
          <a:xfrm>
            <a:off x="7834307" y="3975148"/>
            <a:ext cx="1050516" cy="335902"/>
          </a:xfrm>
          <a:prstGeom prst="wedgeRectCallout">
            <a:avLst>
              <a:gd name="adj1" fmla="val -71308"/>
              <a:gd name="adj2" fmla="val -1084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41552" y="2455671"/>
            <a:ext cx="1409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Copy &amp; Paste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077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9304" y="225444"/>
            <a:ext cx="367600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spAutoFit/>
          </a:bodyPr>
          <a:lstStyle/>
          <a:p>
            <a:r>
              <a:rPr lang="en-US" altLang="ko-KR" sz="3600" b="1" dirty="0" smtClean="0"/>
              <a:t>From This Session,</a:t>
            </a:r>
            <a:endParaRPr lang="ko-KR" altLang="en-US" sz="3600" b="1" dirty="0"/>
          </a:p>
        </p:txBody>
      </p:sp>
      <p:pic>
        <p:nvPicPr>
          <p:cNvPr id="3076" name="Picture 4" descr="ìºë²ì¤ ê·¸ë¦¼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42" y="871775"/>
            <a:ext cx="2122099" cy="35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Pictures\SC\2017-05-18_9-35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79" y="1321348"/>
            <a:ext cx="5310691" cy="27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8500" y="1085625"/>
            <a:ext cx="2095500" cy="2181225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5307478">
            <a:off x="6193761" y="3346288"/>
            <a:ext cx="855717" cy="98611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960213" y="1592731"/>
            <a:ext cx="676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FF0000"/>
                </a:solidFill>
              </a:rPr>
              <a:t>X</a:t>
            </a:r>
            <a:endParaRPr lang="ko-KR" altLang="en-US" sz="8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1661" y="3056003"/>
            <a:ext cx="676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92D050"/>
                </a:solidFill>
              </a:rPr>
              <a:t>O</a:t>
            </a:r>
            <a:endParaRPr lang="ko-KR" altLang="en-US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3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widget « Hello World »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719572" y="879560"/>
            <a:ext cx="7921625" cy="3684501"/>
          </a:xfrm>
        </p:spPr>
        <p:txBody>
          <a:bodyPr>
            <a:normAutofit/>
          </a:bodyPr>
          <a:lstStyle/>
          <a:p>
            <a:r>
              <a:rPr lang="en-US" dirty="0"/>
              <a:t>On your server go to :</a:t>
            </a:r>
          </a:p>
          <a:p>
            <a:pPr lvl="1"/>
            <a:r>
              <a:rPr lang="en-US" dirty="0"/>
              <a:t>C:\</a:t>
            </a:r>
            <a:r>
              <a:rPr lang="en-US" dirty="0" smtClean="0"/>
              <a:t>R2019x\3DSpace\win_b64\code\tomee\webapps\3dspace\webapps\</a:t>
            </a:r>
            <a:r>
              <a:rPr lang="en-US" altLang="ko-KR" b="1" dirty="0" smtClean="0">
                <a:solidFill>
                  <a:srgbClr val="FF0000"/>
                </a:solidFill>
              </a:rPr>
              <a:t>HelloWorld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r>
              <a:rPr lang="en-US" dirty="0" smtClean="0"/>
              <a:t>Step 4: Add your sub folder</a:t>
            </a:r>
          </a:p>
          <a:p>
            <a:pPr lvl="1"/>
            <a:r>
              <a:rPr lang="en-US" dirty="0" smtClean="0"/>
              <a:t>Example : </a:t>
            </a:r>
            <a:r>
              <a:rPr lang="en-US" altLang="ko-KR" dirty="0" smtClean="0"/>
              <a:t>scripts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altLang="ko-KR" dirty="0" smtClean="0"/>
              <a:t>Step 5 : Add </a:t>
            </a:r>
            <a:r>
              <a:rPr lang="en-US" altLang="ko-KR" dirty="0"/>
              <a:t>your sub folder</a:t>
            </a:r>
            <a:endParaRPr lang="en-US" dirty="0" smtClean="0"/>
          </a:p>
          <a:p>
            <a:pPr lvl="1"/>
            <a:r>
              <a:rPr lang="en-US" dirty="0"/>
              <a:t>Example : styles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4" name="Picture 2" descr="http://www.arfengineering.co.uk/wordpress/wp-content/uploads/2012/08/HANDYMAN-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55" y="8943"/>
            <a:ext cx="1154394" cy="10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4426"/>
          <a:stretch/>
        </p:blipFill>
        <p:spPr>
          <a:xfrm>
            <a:off x="4343021" y="2390252"/>
            <a:ext cx="4645460" cy="15809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46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widget « Hello World »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719572" y="879560"/>
            <a:ext cx="8268909" cy="3684501"/>
          </a:xfrm>
        </p:spPr>
        <p:txBody>
          <a:bodyPr>
            <a:normAutofit/>
          </a:bodyPr>
          <a:lstStyle/>
          <a:p>
            <a:r>
              <a:rPr lang="en-US" dirty="0"/>
              <a:t>On your server go to :</a:t>
            </a:r>
          </a:p>
          <a:p>
            <a:pPr lvl="1"/>
            <a:r>
              <a:rPr lang="en-US" dirty="0"/>
              <a:t>C:\</a:t>
            </a:r>
            <a:r>
              <a:rPr lang="en-US" dirty="0" smtClean="0"/>
              <a:t>R2019x\3DSpace\win_b64\code\tomee\webapps\3dspace\webapps\</a:t>
            </a:r>
            <a:r>
              <a:rPr lang="en-US" altLang="ko-KR" dirty="0" smtClean="0"/>
              <a:t>HelloWorld\</a:t>
            </a:r>
            <a:r>
              <a:rPr lang="en-US" altLang="ko-KR" b="1" dirty="0" smtClean="0">
                <a:solidFill>
                  <a:srgbClr val="FF0000"/>
                </a:solidFill>
              </a:rPr>
              <a:t>styles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r>
              <a:rPr lang="en-US" altLang="ko-KR" dirty="0" smtClean="0"/>
              <a:t>Step 6 : Add </a:t>
            </a:r>
            <a:r>
              <a:rPr lang="en-US" altLang="ko-KR" dirty="0"/>
              <a:t>the “Hello World” </a:t>
            </a:r>
            <a:r>
              <a:rPr lang="en-US" altLang="ko-KR" dirty="0" smtClean="0"/>
              <a:t>CSS</a:t>
            </a:r>
          </a:p>
          <a:p>
            <a:pPr lvl="1"/>
            <a:r>
              <a:rPr lang="en-US" altLang="ko-KR" dirty="0" smtClean="0"/>
              <a:t>Example : HelloWorld.css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altLang="ko-KR" dirty="0" smtClean="0"/>
              <a:t>Step 7 : Update </a:t>
            </a:r>
            <a:r>
              <a:rPr lang="en-US" altLang="ko-KR" dirty="0"/>
              <a:t>the </a:t>
            </a:r>
            <a:r>
              <a:rPr lang="en-US" altLang="ko-KR" dirty="0" smtClean="0"/>
              <a:t>“</a:t>
            </a:r>
            <a:r>
              <a:rPr lang="en-US" altLang="ko-KR" dirty="0"/>
              <a:t>HelloWorld.css</a:t>
            </a:r>
            <a:r>
              <a:rPr lang="en-US" altLang="ko-KR" dirty="0" smtClean="0"/>
              <a:t>”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4" name="Picture 2" descr="http://www.arfengineering.co.uk/wordpress/wp-content/uploads/2012/08/HANDYMAN-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55" y="8943"/>
            <a:ext cx="1154394" cy="10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31580" y="3768478"/>
            <a:ext cx="1742475" cy="553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err="1" smtClean="0"/>
              <a:t>p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{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border-bottom</a:t>
            </a:r>
            <a:r>
              <a:rPr lang="ko-KR" altLang="en-US" sz="1000" dirty="0"/>
              <a:t>: 1px </a:t>
            </a:r>
            <a:r>
              <a:rPr lang="ko-KR" altLang="en-US" sz="1000" dirty="0" err="1"/>
              <a:t>solid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grey</a:t>
            </a:r>
            <a:r>
              <a:rPr lang="ko-KR" altLang="en-US" sz="1000" dirty="0"/>
              <a:t>;</a:t>
            </a:r>
          </a:p>
          <a:p>
            <a:r>
              <a:rPr lang="ko-KR" altLang="en-US" sz="1000" dirty="0"/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282" y="2414067"/>
            <a:ext cx="2885714" cy="8857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66718" y="3443521"/>
            <a:ext cx="1409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Copy &amp; Paste</a:t>
            </a:r>
            <a:endParaRPr lang="ko-KR" altLang="en-US" b="1" dirty="0"/>
          </a:p>
        </p:txBody>
      </p:sp>
      <p:sp>
        <p:nvSpPr>
          <p:cNvPr id="10" name="사각형 설명선 9"/>
          <p:cNvSpPr/>
          <p:nvPr/>
        </p:nvSpPr>
        <p:spPr>
          <a:xfrm>
            <a:off x="7911556" y="3452541"/>
            <a:ext cx="939281" cy="335902"/>
          </a:xfrm>
          <a:prstGeom prst="wedgeRectCallout">
            <a:avLst>
              <a:gd name="adj1" fmla="val -79112"/>
              <a:gd name="adj2" fmla="val 69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widget « Hello World »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719572" y="879560"/>
            <a:ext cx="8268909" cy="3684501"/>
          </a:xfrm>
        </p:spPr>
        <p:txBody>
          <a:bodyPr>
            <a:normAutofit/>
          </a:bodyPr>
          <a:lstStyle/>
          <a:p>
            <a:r>
              <a:rPr lang="en-US" dirty="0"/>
              <a:t>On your server go to :</a:t>
            </a:r>
          </a:p>
          <a:p>
            <a:pPr lvl="1"/>
            <a:r>
              <a:rPr lang="en-US" dirty="0"/>
              <a:t>C:\</a:t>
            </a:r>
            <a:r>
              <a:rPr lang="en-US" dirty="0" smtClean="0"/>
              <a:t>R2019x\3DSpace\win_b64\code\tomee\webapps\3dspace\webapps\</a:t>
            </a:r>
            <a:r>
              <a:rPr lang="en-US" altLang="ko-KR" dirty="0" smtClean="0"/>
              <a:t>HelloWorld\</a:t>
            </a:r>
            <a:r>
              <a:rPr lang="en-US" altLang="ko-KR" b="1" dirty="0">
                <a:solidFill>
                  <a:srgbClr val="FF0000"/>
                </a:solidFill>
              </a:rPr>
              <a:t>scripts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r>
              <a:rPr lang="en-US" altLang="ko-KR" dirty="0" smtClean="0"/>
              <a:t>Step 8 : Add </a:t>
            </a:r>
            <a:r>
              <a:rPr lang="en-US" altLang="ko-KR" dirty="0"/>
              <a:t>the “Hello World” </a:t>
            </a:r>
            <a:r>
              <a:rPr lang="en-US" altLang="ko-KR" dirty="0" smtClean="0"/>
              <a:t>JavaScript</a:t>
            </a:r>
            <a:endParaRPr lang="en-US" altLang="ko-KR" dirty="0"/>
          </a:p>
          <a:p>
            <a:pPr lvl="1"/>
            <a:r>
              <a:rPr lang="en-US" altLang="ko-KR" dirty="0"/>
              <a:t>Example : HelloWorld.js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altLang="ko-KR" dirty="0" smtClean="0"/>
              <a:t>Step 9 : Update </a:t>
            </a:r>
            <a:r>
              <a:rPr lang="en-US" altLang="ko-KR" dirty="0"/>
              <a:t>the “HelloWorld.js”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4" name="Picture 2" descr="http://www.arfengineering.co.uk/wordpress/wp-content/uploads/2012/08/HANDYMAN-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55" y="8943"/>
            <a:ext cx="1154394" cy="10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75" y="1803908"/>
            <a:ext cx="2982989" cy="1430305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5808177" y="3822659"/>
            <a:ext cx="939281" cy="335902"/>
          </a:xfrm>
          <a:prstGeom prst="wedgeRectCallout">
            <a:avLst>
              <a:gd name="adj1" fmla="val 77321"/>
              <a:gd name="adj2" fmla="val -102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</a:t>
            </a:r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982019" y="2806996"/>
            <a:ext cx="1742475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600" dirty="0"/>
              <a:t>define('DS/HelloWorld/scripts/HelloWorld',</a:t>
            </a:r>
          </a:p>
          <a:p>
            <a:r>
              <a:rPr lang="en-US" altLang="ko-KR" sz="600" dirty="0"/>
              <a:t>function(){</a:t>
            </a:r>
          </a:p>
          <a:p>
            <a:r>
              <a:rPr lang="en-US" altLang="ko-KR" sz="600" dirty="0"/>
              <a:t>    </a:t>
            </a:r>
            <a:r>
              <a:rPr lang="en-US" altLang="ko-KR" sz="600" dirty="0" err="1"/>
              <a:t>var</a:t>
            </a:r>
            <a:r>
              <a:rPr lang="en-US" altLang="ko-KR" sz="600" dirty="0"/>
              <a:t> </a:t>
            </a:r>
            <a:r>
              <a:rPr lang="en-US" altLang="ko-KR" sz="600" dirty="0" err="1"/>
              <a:t>myWidget</a:t>
            </a:r>
            <a:r>
              <a:rPr lang="en-US" altLang="ko-KR" sz="600" dirty="0"/>
              <a:t> = {</a:t>
            </a:r>
          </a:p>
          <a:p>
            <a:r>
              <a:rPr lang="en-US" altLang="ko-KR" sz="600" dirty="0"/>
              <a:t>        </a:t>
            </a:r>
            <a:r>
              <a:rPr lang="en-US" altLang="ko-KR" sz="600" dirty="0" err="1"/>
              <a:t>onLoadWidget</a:t>
            </a:r>
            <a:r>
              <a:rPr lang="en-US" altLang="ko-KR" sz="600" dirty="0"/>
              <a:t>: function(){</a:t>
            </a:r>
          </a:p>
          <a:p>
            <a:r>
              <a:rPr lang="en-US" altLang="ko-KR" sz="600" dirty="0"/>
              <a:t>            </a:t>
            </a:r>
            <a:r>
              <a:rPr lang="en-US" altLang="ko-KR" sz="600" dirty="0" err="1"/>
              <a:t>widget.body.innerHTML</a:t>
            </a:r>
            <a:r>
              <a:rPr lang="en-US" altLang="ko-KR" sz="600" dirty="0"/>
              <a:t>="Hello World";;</a:t>
            </a:r>
          </a:p>
          <a:p>
            <a:r>
              <a:rPr lang="en-US" altLang="ko-KR" sz="600" dirty="0"/>
              <a:t>        }</a:t>
            </a:r>
          </a:p>
          <a:p>
            <a:r>
              <a:rPr lang="en-US" altLang="ko-KR" sz="600" dirty="0"/>
              <a:t>    };</a:t>
            </a:r>
          </a:p>
          <a:p>
            <a:r>
              <a:rPr lang="en-US" altLang="ko-KR" sz="600" dirty="0"/>
              <a:t>    return </a:t>
            </a:r>
            <a:r>
              <a:rPr lang="en-US" altLang="ko-KR" sz="600" dirty="0" err="1"/>
              <a:t>myWidget</a:t>
            </a:r>
            <a:r>
              <a:rPr lang="en-US" altLang="ko-KR" sz="600" dirty="0"/>
              <a:t>;</a:t>
            </a:r>
          </a:p>
          <a:p>
            <a:r>
              <a:rPr lang="en-US" altLang="ko-KR" sz="600" dirty="0"/>
              <a:t>    </a:t>
            </a:r>
          </a:p>
          <a:p>
            <a:r>
              <a:rPr lang="en-US" altLang="ko-KR" sz="600" dirty="0"/>
              <a:t>});</a:t>
            </a:r>
            <a:endParaRPr lang="ko-KR" altLang="en-US" sz="600" dirty="0"/>
          </a:p>
        </p:txBody>
      </p:sp>
      <p:sp>
        <p:nvSpPr>
          <p:cNvPr id="11" name="TextBox 10"/>
          <p:cNvSpPr txBox="1"/>
          <p:nvPr/>
        </p:nvSpPr>
        <p:spPr>
          <a:xfrm>
            <a:off x="7117157" y="2482039"/>
            <a:ext cx="1409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Copy &amp; Paste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271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widget « Hello World »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30" y="2461316"/>
            <a:ext cx="3226285" cy="2459558"/>
          </a:xfrm>
          <a:prstGeom prst="rect">
            <a:avLst/>
          </a:prstGeom>
        </p:spPr>
      </p:pic>
      <p:sp>
        <p:nvSpPr>
          <p:cNvPr id="36" name="내용 개체 틀 6"/>
          <p:cNvSpPr>
            <a:spLocks noGrp="1"/>
          </p:cNvSpPr>
          <p:nvPr>
            <p:ph sz="quarter" idx="15"/>
          </p:nvPr>
        </p:nvSpPr>
        <p:spPr>
          <a:xfrm>
            <a:off x="719572" y="879560"/>
            <a:ext cx="7921625" cy="3684501"/>
          </a:xfrm>
        </p:spPr>
        <p:txBody>
          <a:bodyPr/>
          <a:lstStyle/>
          <a:p>
            <a:r>
              <a:rPr lang="en-US" altLang="ko-KR" dirty="0"/>
              <a:t>Add widget to 3DEXPERIENCE Platform</a:t>
            </a:r>
          </a:p>
          <a:p>
            <a:pPr lvl="1"/>
            <a:r>
              <a:rPr lang="en-US" altLang="ko-KR" dirty="0" smtClean="0"/>
              <a:t>Login to 3DDashboard as a admin</a:t>
            </a:r>
          </a:p>
          <a:p>
            <a:pPr lvl="1"/>
            <a:r>
              <a:rPr lang="en-US" altLang="ko-KR" dirty="0" smtClean="0"/>
              <a:t>Change dashboard to “Platform Manager”</a:t>
            </a:r>
          </a:p>
          <a:p>
            <a:pPr lvl="1"/>
            <a:r>
              <a:rPr lang="en-US" altLang="ko-KR" dirty="0" smtClean="0"/>
              <a:t>Click “Create Third Party App” in the “Members &amp; Roles” Tap</a:t>
            </a:r>
          </a:p>
        </p:txBody>
      </p:sp>
      <p:sp>
        <p:nvSpPr>
          <p:cNvPr id="40" name="사각형 설명선 39"/>
          <p:cNvSpPr/>
          <p:nvPr/>
        </p:nvSpPr>
        <p:spPr>
          <a:xfrm>
            <a:off x="3128724" y="2393959"/>
            <a:ext cx="939281" cy="335902"/>
          </a:xfrm>
          <a:prstGeom prst="wedgeRectCallout">
            <a:avLst>
              <a:gd name="adj1" fmla="val -69377"/>
              <a:gd name="adj2" fmla="val 166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10</a:t>
            </a:r>
            <a:endParaRPr lang="ko-KR" altLang="en-US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07" y="2393959"/>
            <a:ext cx="3973967" cy="2459882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5901725" y="2726264"/>
            <a:ext cx="759327" cy="226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646170" y="4400319"/>
            <a:ext cx="1796833" cy="381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 설명선 51"/>
          <p:cNvSpPr/>
          <p:nvPr/>
        </p:nvSpPr>
        <p:spPr>
          <a:xfrm>
            <a:off x="6713641" y="2082267"/>
            <a:ext cx="939281" cy="335902"/>
          </a:xfrm>
          <a:prstGeom prst="wedgeRectCallout">
            <a:avLst>
              <a:gd name="adj1" fmla="val -69377"/>
              <a:gd name="adj2" fmla="val 166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11</a:t>
            </a:r>
            <a:endParaRPr lang="ko-KR" altLang="en-US" dirty="0"/>
          </a:p>
        </p:txBody>
      </p:sp>
      <p:sp>
        <p:nvSpPr>
          <p:cNvPr id="53" name="사각형 설명선 52"/>
          <p:cNvSpPr/>
          <p:nvPr/>
        </p:nvSpPr>
        <p:spPr>
          <a:xfrm>
            <a:off x="4962444" y="3836731"/>
            <a:ext cx="939281" cy="335902"/>
          </a:xfrm>
          <a:prstGeom prst="wedgeRectCallout">
            <a:avLst>
              <a:gd name="adj1" fmla="val -45536"/>
              <a:gd name="adj2" fmla="val 177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13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219114" y="2925947"/>
            <a:ext cx="597877" cy="19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 설명선 54"/>
          <p:cNvSpPr/>
          <p:nvPr/>
        </p:nvSpPr>
        <p:spPr>
          <a:xfrm>
            <a:off x="4313984" y="3317594"/>
            <a:ext cx="939281" cy="335902"/>
          </a:xfrm>
          <a:prstGeom prst="wedgeRectCallout">
            <a:avLst>
              <a:gd name="adj1" fmla="val 65417"/>
              <a:gd name="adj2" fmla="val -116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12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8140289" y="3093518"/>
            <a:ext cx="251041" cy="226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 설명선 57"/>
          <p:cNvSpPr/>
          <p:nvPr/>
        </p:nvSpPr>
        <p:spPr>
          <a:xfrm>
            <a:off x="6790667" y="3623900"/>
            <a:ext cx="2109182" cy="385338"/>
          </a:xfrm>
          <a:prstGeom prst="wedgeRectCallout">
            <a:avLst>
              <a:gd name="adj1" fmla="val 21844"/>
              <a:gd name="adj2" fmla="val -14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If you have loading trouble,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click </a:t>
            </a:r>
            <a:r>
              <a:rPr lang="en-US" altLang="ko-KR" sz="1200" dirty="0"/>
              <a:t>refresh button in widget menu</a:t>
            </a:r>
          </a:p>
        </p:txBody>
      </p:sp>
      <p:pic>
        <p:nvPicPr>
          <p:cNvPr id="15" name="Picture 2" descr="http://www.arfengineering.co.uk/wordpress/wp-content/uploads/2012/08/HANDYMAN-IMA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55" y="8943"/>
            <a:ext cx="1154394" cy="10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49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widget « Hello World »</a:t>
            </a:r>
            <a:endParaRPr lang="en-US" dirty="0"/>
          </a:p>
        </p:txBody>
      </p:sp>
      <p:sp>
        <p:nvSpPr>
          <p:cNvPr id="36" name="내용 개체 틀 6"/>
          <p:cNvSpPr>
            <a:spLocks noGrp="1"/>
          </p:cNvSpPr>
          <p:nvPr>
            <p:ph sz="quarter" idx="15"/>
          </p:nvPr>
        </p:nvSpPr>
        <p:spPr>
          <a:xfrm>
            <a:off x="719572" y="879560"/>
            <a:ext cx="7921625" cy="3684501"/>
          </a:xfrm>
        </p:spPr>
        <p:txBody>
          <a:bodyPr/>
          <a:lstStyle/>
          <a:p>
            <a:r>
              <a:rPr lang="en-US" altLang="ko-KR" dirty="0"/>
              <a:t>Add widget to 3DEXPERIENCE Platform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40" y="1428115"/>
            <a:ext cx="4592269" cy="3530828"/>
          </a:xfrm>
          <a:prstGeom prst="rect">
            <a:avLst/>
          </a:prstGeom>
        </p:spPr>
      </p:pic>
      <p:sp>
        <p:nvSpPr>
          <p:cNvPr id="14" name="Rectangle 4"/>
          <p:cNvSpPr/>
          <p:nvPr/>
        </p:nvSpPr>
        <p:spPr>
          <a:xfrm>
            <a:off x="2134536" y="1694707"/>
            <a:ext cx="1422687" cy="65738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4"/>
          <p:cNvSpPr/>
          <p:nvPr/>
        </p:nvSpPr>
        <p:spPr>
          <a:xfrm>
            <a:off x="2134536" y="2401082"/>
            <a:ext cx="2947537" cy="3067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2134536" y="2743147"/>
            <a:ext cx="2947537" cy="29930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2139094" y="3087734"/>
            <a:ext cx="2942979" cy="3465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 4"/>
          <p:cNvSpPr/>
          <p:nvPr/>
        </p:nvSpPr>
        <p:spPr>
          <a:xfrm>
            <a:off x="5585909" y="2408109"/>
            <a:ext cx="423006" cy="4346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0144" y="3676262"/>
            <a:ext cx="4237057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https</a:t>
            </a:r>
            <a:r>
              <a:rPr lang="en-US" altLang="ko-KR" sz="1100" dirty="0"/>
              <a:t>://3dspace.3ds.localdomain/3dspace/webapps/HelloWorld/HelloWorld.html</a:t>
            </a:r>
            <a:endParaRPr lang="ko-KR" altLang="en-US" sz="1100" dirty="0"/>
          </a:p>
        </p:txBody>
      </p:sp>
      <p:sp>
        <p:nvSpPr>
          <p:cNvPr id="27" name="사각형 설명선 26"/>
          <p:cNvSpPr/>
          <p:nvPr/>
        </p:nvSpPr>
        <p:spPr>
          <a:xfrm>
            <a:off x="864238" y="1415613"/>
            <a:ext cx="1053679" cy="286614"/>
          </a:xfrm>
          <a:prstGeom prst="wedgeRectCallout">
            <a:avLst>
              <a:gd name="adj1" fmla="val 66539"/>
              <a:gd name="adj2" fmla="val 126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Widget’s Name</a:t>
            </a:r>
            <a:endParaRPr lang="ko-KR" altLang="en-US" sz="1200"/>
          </a:p>
        </p:txBody>
      </p:sp>
      <p:sp>
        <p:nvSpPr>
          <p:cNvPr id="28" name="사각형 설명선 27"/>
          <p:cNvSpPr/>
          <p:nvPr/>
        </p:nvSpPr>
        <p:spPr>
          <a:xfrm>
            <a:off x="3775652" y="1791356"/>
            <a:ext cx="1557570" cy="373821"/>
          </a:xfrm>
          <a:prstGeom prst="wedgeRectCallout">
            <a:avLst>
              <a:gd name="adj1" fmla="val -74903"/>
              <a:gd name="adj2" fmla="val 157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Select Widget’s </a:t>
            </a:r>
            <a:r>
              <a:rPr lang="en-US" altLang="ko-KR" sz="1200" dirty="0"/>
              <a:t>Location in </a:t>
            </a:r>
            <a:r>
              <a:rPr lang="en-US" altLang="ko-KR" sz="1200" dirty="0" smtClean="0"/>
              <a:t>3DCompass</a:t>
            </a:r>
            <a:endParaRPr lang="ko-KR" altLang="en-US" sz="1200"/>
          </a:p>
        </p:txBody>
      </p:sp>
      <p:sp>
        <p:nvSpPr>
          <p:cNvPr id="29" name="사각형 설명선 28"/>
          <p:cNvSpPr/>
          <p:nvPr/>
        </p:nvSpPr>
        <p:spPr>
          <a:xfrm>
            <a:off x="641627" y="2668634"/>
            <a:ext cx="1095592" cy="373821"/>
          </a:xfrm>
          <a:prstGeom prst="wedgeRectCallout">
            <a:avLst>
              <a:gd name="adj1" fmla="val 92415"/>
              <a:gd name="adj2" fmla="val 16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Select Widget</a:t>
            </a:r>
            <a:endParaRPr lang="ko-KR" altLang="en-US" sz="1200"/>
          </a:p>
        </p:txBody>
      </p:sp>
      <p:sp>
        <p:nvSpPr>
          <p:cNvPr id="30" name="사각형 설명선 29"/>
          <p:cNvSpPr/>
          <p:nvPr/>
        </p:nvSpPr>
        <p:spPr>
          <a:xfrm>
            <a:off x="1076856" y="3720330"/>
            <a:ext cx="1053491" cy="373821"/>
          </a:xfrm>
          <a:prstGeom prst="wedgeRectCallout">
            <a:avLst>
              <a:gd name="adj1" fmla="val 50385"/>
              <a:gd name="adj2" fmla="val -148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Input Widget </a:t>
            </a:r>
            <a:r>
              <a:rPr lang="en-US" altLang="ko-KR" sz="1200" dirty="0"/>
              <a:t>file’s location</a:t>
            </a:r>
          </a:p>
        </p:txBody>
      </p:sp>
      <p:sp>
        <p:nvSpPr>
          <p:cNvPr id="31" name="사각형 설명선 30"/>
          <p:cNvSpPr/>
          <p:nvPr/>
        </p:nvSpPr>
        <p:spPr>
          <a:xfrm>
            <a:off x="6421554" y="2916843"/>
            <a:ext cx="1053491" cy="373821"/>
          </a:xfrm>
          <a:prstGeom prst="wedgeRectCallout">
            <a:avLst>
              <a:gd name="adj1" fmla="val -50782"/>
              <a:gd name="adj2" fmla="val -122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Drag &amp; Drop Icon (option)</a:t>
            </a:r>
            <a:endParaRPr lang="en-US" altLang="ko-KR" sz="1200" dirty="0"/>
          </a:p>
        </p:txBody>
      </p:sp>
      <p:sp>
        <p:nvSpPr>
          <p:cNvPr id="32" name="Rectangle 4"/>
          <p:cNvSpPr/>
          <p:nvPr/>
        </p:nvSpPr>
        <p:spPr>
          <a:xfrm>
            <a:off x="5797412" y="4654620"/>
            <a:ext cx="522523" cy="3465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6231977" y="4028431"/>
            <a:ext cx="939281" cy="335902"/>
          </a:xfrm>
          <a:prstGeom prst="wedgeRectCallout">
            <a:avLst>
              <a:gd name="adj1" fmla="val -45536"/>
              <a:gd name="adj2" fmla="val 177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14</a:t>
            </a:r>
            <a:endParaRPr lang="ko-KR" altLang="en-US" dirty="0"/>
          </a:p>
        </p:txBody>
      </p:sp>
      <p:pic>
        <p:nvPicPr>
          <p:cNvPr id="19" name="Picture 2" descr="http://www.arfengineering.co.uk/wordpress/wp-content/uploads/2012/08/HANDYMAN-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55" y="8943"/>
            <a:ext cx="1154394" cy="10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>
            <a:stCxn id="26" idx="0"/>
          </p:cNvCxnSpPr>
          <p:nvPr/>
        </p:nvCxnSpPr>
        <p:spPr>
          <a:xfrm flipH="1" flipV="1">
            <a:off x="3476148" y="3434286"/>
            <a:ext cx="2582525" cy="24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9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widget « Hello World »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046" y="1347625"/>
            <a:ext cx="3566965" cy="2839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820938" y="3728494"/>
            <a:ext cx="493818" cy="458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위로 구부러진 화살표 6"/>
          <p:cNvSpPr/>
          <p:nvPr/>
        </p:nvSpPr>
        <p:spPr>
          <a:xfrm rot="19241158">
            <a:off x="5182842" y="3660230"/>
            <a:ext cx="981583" cy="28089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6296823" y="1762572"/>
            <a:ext cx="828188" cy="30201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내용 개체 틀 6"/>
          <p:cNvSpPr>
            <a:spLocks noGrp="1"/>
          </p:cNvSpPr>
          <p:nvPr>
            <p:ph sz="quarter" idx="15"/>
          </p:nvPr>
        </p:nvSpPr>
        <p:spPr>
          <a:xfrm>
            <a:off x="719572" y="879560"/>
            <a:ext cx="7921625" cy="3684501"/>
          </a:xfrm>
        </p:spPr>
        <p:txBody>
          <a:bodyPr/>
          <a:lstStyle/>
          <a:p>
            <a:r>
              <a:rPr lang="en-US" altLang="ko-KR" dirty="0" smtClean="0"/>
              <a:t>Instantiate </a:t>
            </a:r>
            <a:r>
              <a:rPr lang="en-US" altLang="ko-KR" dirty="0"/>
              <a:t>a widget in a tab of a 3D Dashboard</a:t>
            </a:r>
          </a:p>
          <a:p>
            <a:pPr lvl="1"/>
            <a:r>
              <a:rPr lang="en-US" altLang="ko-KR" dirty="0" smtClean="0"/>
              <a:t>Add New Dashboard</a:t>
            </a:r>
          </a:p>
          <a:p>
            <a:pPr lvl="1"/>
            <a:r>
              <a:rPr lang="en-US" altLang="ko-KR" dirty="0" smtClean="0"/>
              <a:t>Drag &amp; Drop </a:t>
            </a:r>
          </a:p>
        </p:txBody>
      </p:sp>
      <p:sp>
        <p:nvSpPr>
          <p:cNvPr id="17" name="사각형 설명선 16"/>
          <p:cNvSpPr/>
          <p:nvPr/>
        </p:nvSpPr>
        <p:spPr>
          <a:xfrm>
            <a:off x="6142335" y="2904221"/>
            <a:ext cx="939281" cy="335902"/>
          </a:xfrm>
          <a:prstGeom prst="wedgeRectCallout">
            <a:avLst>
              <a:gd name="adj1" fmla="val -64741"/>
              <a:gd name="adj2" fmla="val 177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16</a:t>
            </a:r>
            <a:endParaRPr lang="ko-KR" altLang="en-US" dirty="0"/>
          </a:p>
        </p:txBody>
      </p:sp>
      <p:sp>
        <p:nvSpPr>
          <p:cNvPr id="18" name="사각형 설명선 17"/>
          <p:cNvSpPr/>
          <p:nvPr/>
        </p:nvSpPr>
        <p:spPr>
          <a:xfrm>
            <a:off x="6985519" y="1035934"/>
            <a:ext cx="939281" cy="335902"/>
          </a:xfrm>
          <a:prstGeom prst="wedgeRectCallout">
            <a:avLst>
              <a:gd name="adj1" fmla="val -62092"/>
              <a:gd name="adj2" fmla="val 210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Step </a:t>
            </a:r>
            <a:r>
              <a:rPr lang="en-US" altLang="ko-KR" dirty="0" smtClean="0"/>
              <a:t>15</a:t>
            </a:r>
            <a:endParaRPr lang="ko-KR" altLang="en-US" dirty="0"/>
          </a:p>
        </p:txBody>
      </p:sp>
      <p:pic>
        <p:nvPicPr>
          <p:cNvPr id="10" name="Picture 2" descr="http://www.arfengineering.co.uk/wordpress/wp-content/uploads/2012/08/HANDYMAN-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55" y="8943"/>
            <a:ext cx="1154394" cy="10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2 - Working </a:t>
            </a:r>
            <a:r>
              <a:rPr lang="en-US" altLang="ko-KR" dirty="0"/>
              <a:t>with WEB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Get Project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HelloWorld.js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23121" y="1333462"/>
            <a:ext cx="1889447" cy="350865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00" dirty="0"/>
              <a:t>define('DS/HelloWorld/scripts/HelloWorld',</a:t>
            </a:r>
          </a:p>
          <a:p>
            <a:r>
              <a:rPr lang="en-US" altLang="ko-KR" sz="300" dirty="0"/>
              <a:t>["DS/</a:t>
            </a:r>
            <a:r>
              <a:rPr lang="en-US" altLang="ko-KR" sz="300" dirty="0" err="1"/>
              <a:t>WAFData</a:t>
            </a:r>
            <a:r>
              <a:rPr lang="en-US" altLang="ko-KR" sz="300" dirty="0"/>
              <a:t>/</a:t>
            </a:r>
            <a:r>
              <a:rPr lang="en-US" altLang="ko-KR" sz="300" dirty="0" err="1"/>
              <a:t>WAFData</a:t>
            </a:r>
            <a:r>
              <a:rPr lang="en-US" altLang="ko-KR" sz="300" dirty="0"/>
              <a:t>", "DS/i3DXCompassServices/i3DXCompassServices"],</a:t>
            </a:r>
          </a:p>
          <a:p>
            <a:r>
              <a:rPr lang="en-US" altLang="ko-KR" sz="300" dirty="0"/>
              <a:t>function(</a:t>
            </a:r>
            <a:r>
              <a:rPr lang="en-US" altLang="ko-KR" sz="300" dirty="0" err="1"/>
              <a:t>WAFData</a:t>
            </a:r>
            <a:r>
              <a:rPr lang="en-US" altLang="ko-KR" sz="300" dirty="0"/>
              <a:t>, i3DXCompassServices ){</a:t>
            </a:r>
          </a:p>
          <a:p>
            <a:r>
              <a:rPr lang="en-US" altLang="ko-KR" sz="300" dirty="0"/>
              <a:t>    </a:t>
            </a:r>
            <a:r>
              <a:rPr lang="en-US" altLang="ko-KR" sz="300" dirty="0" err="1"/>
              <a:t>var</a:t>
            </a:r>
            <a:r>
              <a:rPr lang="en-US" altLang="ko-KR" sz="300" dirty="0"/>
              <a:t> </a:t>
            </a:r>
            <a:r>
              <a:rPr lang="en-US" altLang="ko-KR" sz="300" dirty="0" err="1"/>
              <a:t>myWidget</a:t>
            </a:r>
            <a:r>
              <a:rPr lang="en-US" altLang="ko-KR" sz="300" dirty="0"/>
              <a:t> = {</a:t>
            </a:r>
          </a:p>
          <a:p>
            <a:r>
              <a:rPr lang="en-US" altLang="ko-KR" sz="300" dirty="0"/>
              <a:t>        _3dspaceURL: "",</a:t>
            </a:r>
          </a:p>
          <a:p>
            <a:r>
              <a:rPr lang="en-US" altLang="ko-KR" sz="300" dirty="0"/>
              <a:t>        </a:t>
            </a:r>
            <a:r>
              <a:rPr lang="en-US" altLang="ko-KR" sz="300" dirty="0" err="1"/>
              <a:t>dataFull</a:t>
            </a:r>
            <a:r>
              <a:rPr lang="en-US" altLang="ko-KR" sz="300" dirty="0"/>
              <a:t>: [],</a:t>
            </a:r>
          </a:p>
          <a:p>
            <a:r>
              <a:rPr lang="en-US" altLang="ko-KR" sz="300" dirty="0"/>
              <a:t>        </a:t>
            </a:r>
            <a:r>
              <a:rPr lang="en-US" altLang="ko-KR" sz="300" dirty="0" err="1"/>
              <a:t>displayData</a:t>
            </a:r>
            <a:r>
              <a:rPr lang="en-US" altLang="ko-KR" sz="300" dirty="0"/>
              <a:t>: function(</a:t>
            </a:r>
            <a:r>
              <a:rPr lang="en-US" altLang="ko-KR" sz="300" dirty="0" err="1"/>
              <a:t>arrData</a:t>
            </a:r>
            <a:r>
              <a:rPr lang="en-US" altLang="ko-KR" sz="300" dirty="0"/>
              <a:t>, </a:t>
            </a:r>
            <a:r>
              <a:rPr lang="en-US" altLang="ko-KR" sz="300" dirty="0" err="1"/>
              <a:t>iTmp</a:t>
            </a:r>
            <a:r>
              <a:rPr lang="en-US" altLang="ko-KR" sz="300" dirty="0"/>
              <a:t>){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var</a:t>
            </a:r>
            <a:r>
              <a:rPr lang="en-US" altLang="ko-KR" sz="300" dirty="0"/>
              <a:t>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, </a:t>
            </a:r>
            <a:r>
              <a:rPr lang="en-US" altLang="ko-KR" sz="300" dirty="0" err="1"/>
              <a:t>oTMP</a:t>
            </a:r>
            <a:r>
              <a:rPr lang="en-US" altLang="ko-KR" sz="300" dirty="0"/>
              <a:t>, </a:t>
            </a:r>
            <a:r>
              <a:rPr lang="en-US" altLang="ko-KR" sz="300" dirty="0" err="1"/>
              <a:t>classRow</a:t>
            </a:r>
            <a:r>
              <a:rPr lang="en-US" altLang="ko-KR" sz="300" dirty="0"/>
              <a:t>;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var</a:t>
            </a:r>
            <a:r>
              <a:rPr lang="en-US" altLang="ko-KR" sz="300" dirty="0"/>
              <a:t> </a:t>
            </a:r>
            <a:r>
              <a:rPr lang="en-US" altLang="ko-KR" sz="300" dirty="0" err="1"/>
              <a:t>iPS</a:t>
            </a:r>
            <a:r>
              <a:rPr lang="en-US" altLang="ko-KR" sz="300" dirty="0"/>
              <a:t>=0, </a:t>
            </a:r>
            <a:r>
              <a:rPr lang="en-US" altLang="ko-KR" sz="300" dirty="0" err="1"/>
              <a:t>iS</a:t>
            </a:r>
            <a:r>
              <a:rPr lang="en-US" altLang="ko-KR" sz="300" dirty="0"/>
              <a:t>=0, </a:t>
            </a:r>
            <a:r>
              <a:rPr lang="en-US" altLang="ko-KR" sz="300" dirty="0" err="1"/>
              <a:t>iPST</a:t>
            </a:r>
            <a:r>
              <a:rPr lang="en-US" altLang="ko-KR" sz="300" dirty="0"/>
              <a:t>=0, </a:t>
            </a:r>
            <a:r>
              <a:rPr lang="en-US" altLang="ko-KR" sz="300" dirty="0" err="1"/>
              <a:t>iST</a:t>
            </a:r>
            <a:r>
              <a:rPr lang="en-US" altLang="ko-KR" sz="300" dirty="0"/>
              <a:t>=0;</a:t>
            </a:r>
          </a:p>
          <a:p>
            <a:r>
              <a:rPr lang="en-US" altLang="ko-KR" sz="300" dirty="0"/>
              <a:t>            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="&lt;div class='no-native-scrollbars  </a:t>
            </a:r>
            <a:r>
              <a:rPr lang="en-US" altLang="ko-KR" sz="300" dirty="0" err="1"/>
              <a:t>uwa</a:t>
            </a:r>
            <a:r>
              <a:rPr lang="en-US" altLang="ko-KR" sz="300" dirty="0"/>
              <a:t>-themed-</a:t>
            </a:r>
            <a:r>
              <a:rPr lang="en-US" altLang="ko-KR" sz="300" dirty="0" err="1"/>
              <a:t>scroller</a:t>
            </a:r>
            <a:r>
              <a:rPr lang="en-US" altLang="ko-KR" sz="300" dirty="0"/>
              <a:t>-content' style='right: -17px; bottom: 0px;'&gt;";            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=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+"&lt;table&gt;&lt;</a:t>
            </a:r>
            <a:r>
              <a:rPr lang="en-US" altLang="ko-KR" sz="300" dirty="0" err="1"/>
              <a:t>thead</a:t>
            </a:r>
            <a:r>
              <a:rPr lang="en-US" altLang="ko-KR" sz="300" dirty="0"/>
              <a:t>&gt;&lt;</a:t>
            </a:r>
            <a:r>
              <a:rPr lang="en-US" altLang="ko-KR" sz="300" dirty="0" err="1"/>
              <a:t>tr</a:t>
            </a:r>
            <a:r>
              <a:rPr lang="en-US" altLang="ko-KR" sz="300" dirty="0"/>
              <a:t>&gt;&lt;</a:t>
            </a:r>
            <a:r>
              <a:rPr lang="en-US" altLang="ko-KR" sz="300" dirty="0" err="1"/>
              <a:t>th</a:t>
            </a:r>
            <a:r>
              <a:rPr lang="en-US" altLang="ko-KR" sz="300" dirty="0"/>
              <a:t>&gt;Name&lt;/</a:t>
            </a:r>
            <a:r>
              <a:rPr lang="en-US" altLang="ko-KR" sz="300" dirty="0" err="1"/>
              <a:t>th</a:t>
            </a:r>
            <a:r>
              <a:rPr lang="en-US" altLang="ko-KR" sz="300" dirty="0"/>
              <a:t>&gt;&lt;</a:t>
            </a:r>
            <a:r>
              <a:rPr lang="en-US" altLang="ko-KR" sz="300" dirty="0" err="1"/>
              <a:t>th</a:t>
            </a:r>
            <a:r>
              <a:rPr lang="en-US" altLang="ko-KR" sz="300" dirty="0"/>
              <a:t>&gt;Type&lt;/</a:t>
            </a:r>
            <a:r>
              <a:rPr lang="en-US" altLang="ko-KR" sz="300" dirty="0" err="1"/>
              <a:t>th</a:t>
            </a:r>
            <a:r>
              <a:rPr lang="en-US" altLang="ko-KR" sz="300" dirty="0"/>
              <a:t>&gt;&lt;/</a:t>
            </a:r>
            <a:r>
              <a:rPr lang="en-US" altLang="ko-KR" sz="300" dirty="0" err="1"/>
              <a:t>tr</a:t>
            </a:r>
            <a:r>
              <a:rPr lang="en-US" altLang="ko-KR" sz="300" dirty="0"/>
              <a:t>&gt;&lt;/</a:t>
            </a:r>
            <a:r>
              <a:rPr lang="en-US" altLang="ko-KR" sz="300" dirty="0" err="1"/>
              <a:t>thead</a:t>
            </a:r>
            <a:r>
              <a:rPr lang="en-US" altLang="ko-KR" sz="300" dirty="0"/>
              <a:t>&gt;&lt;</a:t>
            </a:r>
            <a:r>
              <a:rPr lang="en-US" altLang="ko-KR" sz="300" dirty="0" err="1"/>
              <a:t>tbody</a:t>
            </a:r>
            <a:r>
              <a:rPr lang="en-US" altLang="ko-KR" sz="300" dirty="0"/>
              <a:t>&gt;";</a:t>
            </a:r>
          </a:p>
          <a:p>
            <a:r>
              <a:rPr lang="en-US" altLang="ko-KR" sz="300" dirty="0"/>
              <a:t>            </a:t>
            </a:r>
          </a:p>
          <a:p>
            <a:r>
              <a:rPr lang="en-US" altLang="ko-KR" sz="300" dirty="0"/>
              <a:t>            for(</a:t>
            </a:r>
            <a:r>
              <a:rPr lang="en-US" altLang="ko-KR" sz="300" dirty="0" err="1"/>
              <a:t>var</a:t>
            </a:r>
            <a:r>
              <a:rPr lang="en-US" altLang="ko-KR" sz="300" dirty="0"/>
              <a:t> </a:t>
            </a:r>
            <a:r>
              <a:rPr lang="en-US" altLang="ko-KR" sz="300" dirty="0" err="1"/>
              <a:t>i</a:t>
            </a:r>
            <a:r>
              <a:rPr lang="en-US" altLang="ko-KR" sz="300" dirty="0"/>
              <a:t>=0; </a:t>
            </a:r>
            <a:r>
              <a:rPr lang="en-US" altLang="ko-KR" sz="300" dirty="0" err="1"/>
              <a:t>i</a:t>
            </a:r>
            <a:r>
              <a:rPr lang="en-US" altLang="ko-KR" sz="300" dirty="0"/>
              <a:t>&lt;</a:t>
            </a:r>
            <a:r>
              <a:rPr lang="en-US" altLang="ko-KR" sz="300" dirty="0" err="1"/>
              <a:t>arrData.length</a:t>
            </a:r>
            <a:r>
              <a:rPr lang="en-US" altLang="ko-KR" sz="300" dirty="0"/>
              <a:t>; </a:t>
            </a:r>
            <a:r>
              <a:rPr lang="en-US" altLang="ko-KR" sz="300" dirty="0" err="1"/>
              <a:t>i</a:t>
            </a:r>
            <a:r>
              <a:rPr lang="en-US" altLang="ko-KR" sz="300" dirty="0"/>
              <a:t>++){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classRow</a:t>
            </a:r>
            <a:r>
              <a:rPr lang="en-US" altLang="ko-KR" sz="300" dirty="0"/>
              <a:t>=(i%2===0?"roweven":"rowodd");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=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+"&lt;</a:t>
            </a:r>
            <a:r>
              <a:rPr lang="en-US" altLang="ko-KR" sz="300" dirty="0" err="1"/>
              <a:t>tr</a:t>
            </a:r>
            <a:r>
              <a:rPr lang="en-US" altLang="ko-KR" sz="300" dirty="0"/>
              <a:t> class='"+</a:t>
            </a:r>
            <a:r>
              <a:rPr lang="en-US" altLang="ko-KR" sz="300" dirty="0" err="1"/>
              <a:t>classRow</a:t>
            </a:r>
            <a:r>
              <a:rPr lang="en-US" altLang="ko-KR" sz="300" dirty="0"/>
              <a:t>+"'&gt;";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=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+"&lt;td&gt;";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=</a:t>
            </a:r>
            <a:r>
              <a:rPr lang="en-US" altLang="ko-KR" sz="300" dirty="0" err="1"/>
              <a:t>tableHTML+arrData</a:t>
            </a:r>
            <a:r>
              <a:rPr lang="en-US" altLang="ko-KR" sz="300" dirty="0"/>
              <a:t>[</a:t>
            </a:r>
            <a:r>
              <a:rPr lang="en-US" altLang="ko-KR" sz="300" dirty="0" err="1"/>
              <a:t>i</a:t>
            </a:r>
            <a:r>
              <a:rPr lang="en-US" altLang="ko-KR" sz="300" dirty="0"/>
              <a:t>].Name+"&lt;/td&gt;";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=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+"&lt;td&gt;";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=</a:t>
            </a:r>
            <a:r>
              <a:rPr lang="en-US" altLang="ko-KR" sz="300" dirty="0" err="1"/>
              <a:t>tableHTML+arrData</a:t>
            </a:r>
            <a:r>
              <a:rPr lang="en-US" altLang="ko-KR" sz="300" dirty="0"/>
              <a:t>[</a:t>
            </a:r>
            <a:r>
              <a:rPr lang="en-US" altLang="ko-KR" sz="300" dirty="0" err="1"/>
              <a:t>i</a:t>
            </a:r>
            <a:r>
              <a:rPr lang="en-US" altLang="ko-KR" sz="300" dirty="0"/>
              <a:t>].Type+"&lt;/td&gt;";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=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+"&lt;/</a:t>
            </a:r>
            <a:r>
              <a:rPr lang="en-US" altLang="ko-KR" sz="300" dirty="0" err="1"/>
              <a:t>tr</a:t>
            </a:r>
            <a:r>
              <a:rPr lang="en-US" altLang="ko-KR" sz="300" dirty="0"/>
              <a:t>&gt;";</a:t>
            </a:r>
          </a:p>
          <a:p>
            <a:r>
              <a:rPr lang="en-US" altLang="ko-KR" sz="300" dirty="0"/>
              <a:t>            }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=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+"&lt;/</a:t>
            </a:r>
            <a:r>
              <a:rPr lang="en-US" altLang="ko-KR" sz="300" dirty="0" err="1"/>
              <a:t>tbody</a:t>
            </a:r>
            <a:r>
              <a:rPr lang="en-US" altLang="ko-KR" sz="300" dirty="0"/>
              <a:t>&gt;&lt;/table&gt;&lt;/div&gt;";</a:t>
            </a:r>
          </a:p>
          <a:p>
            <a:r>
              <a:rPr lang="en-US" altLang="ko-KR" sz="300" dirty="0"/>
              <a:t>            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widget.body.innerHTML</a:t>
            </a:r>
            <a:r>
              <a:rPr lang="en-US" altLang="ko-KR" sz="300" dirty="0"/>
              <a:t>=</a:t>
            </a:r>
            <a:r>
              <a:rPr lang="en-US" altLang="ko-KR" sz="300" dirty="0" err="1"/>
              <a:t>tableHTML</a:t>
            </a:r>
            <a:r>
              <a:rPr lang="en-US" altLang="ko-KR" sz="300" dirty="0"/>
              <a:t>;</a:t>
            </a:r>
          </a:p>
          <a:p>
            <a:r>
              <a:rPr lang="en-US" altLang="ko-KR" sz="300" dirty="0"/>
              <a:t>        },</a:t>
            </a:r>
          </a:p>
          <a:p>
            <a:r>
              <a:rPr lang="en-US" altLang="ko-KR" sz="300" dirty="0"/>
              <a:t>        </a:t>
            </a:r>
            <a:r>
              <a:rPr lang="en-US" altLang="ko-KR" sz="300" dirty="0" err="1"/>
              <a:t>callData</a:t>
            </a:r>
            <a:r>
              <a:rPr lang="en-US" altLang="ko-KR" sz="300" dirty="0"/>
              <a:t>: function(){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var</a:t>
            </a:r>
            <a:r>
              <a:rPr lang="en-US" altLang="ko-KR" sz="300" dirty="0"/>
              <a:t> </a:t>
            </a:r>
            <a:r>
              <a:rPr lang="en-US" altLang="ko-KR" sz="300" dirty="0" err="1"/>
              <a:t>methodWAF</a:t>
            </a:r>
            <a:r>
              <a:rPr lang="en-US" altLang="ko-KR" sz="300" dirty="0"/>
              <a:t>="GET";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var</a:t>
            </a:r>
            <a:r>
              <a:rPr lang="en-US" altLang="ko-KR" sz="300" dirty="0"/>
              <a:t> </a:t>
            </a:r>
            <a:r>
              <a:rPr lang="en-US" altLang="ko-KR" sz="300" dirty="0" err="1"/>
              <a:t>urlWAF</a:t>
            </a:r>
            <a:r>
              <a:rPr lang="en-US" altLang="ko-KR" sz="300" dirty="0"/>
              <a:t>="";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urlWAF</a:t>
            </a:r>
            <a:r>
              <a:rPr lang="en-US" altLang="ko-KR" sz="300" dirty="0"/>
              <a:t>=myWidget._3dspaceURL+"/resources/</a:t>
            </a:r>
            <a:r>
              <a:rPr lang="en-US" altLang="ko-KR" sz="300" dirty="0" err="1"/>
              <a:t>HelloWorldBase</a:t>
            </a:r>
            <a:r>
              <a:rPr lang="en-US" altLang="ko-KR" sz="300" dirty="0"/>
              <a:t>/</a:t>
            </a:r>
            <a:r>
              <a:rPr lang="en-US" altLang="ko-KR" sz="300" dirty="0" err="1"/>
              <a:t>ProjectSpace</a:t>
            </a:r>
            <a:r>
              <a:rPr lang="en-US" altLang="ko-KR" sz="300" dirty="0"/>
              <a:t>";</a:t>
            </a:r>
          </a:p>
          <a:p>
            <a:r>
              <a:rPr lang="en-US" altLang="ko-KR" sz="300" dirty="0"/>
              <a:t>            </a:t>
            </a:r>
            <a:r>
              <a:rPr lang="en-US" altLang="ko-KR" sz="300" dirty="0" err="1"/>
              <a:t>WAFData.authenticatedRequest</a:t>
            </a:r>
            <a:r>
              <a:rPr lang="en-US" altLang="ko-KR" sz="300" dirty="0"/>
              <a:t>(</a:t>
            </a:r>
            <a:r>
              <a:rPr lang="en-US" altLang="ko-KR" sz="300" dirty="0" err="1"/>
              <a:t>urlWAF</a:t>
            </a:r>
            <a:r>
              <a:rPr lang="en-US" altLang="ko-KR" sz="300" dirty="0"/>
              <a:t>, {</a:t>
            </a:r>
          </a:p>
          <a:p>
            <a:r>
              <a:rPr lang="en-US" altLang="ko-KR" sz="300" dirty="0"/>
              <a:t>                method: </a:t>
            </a:r>
            <a:r>
              <a:rPr lang="en-US" altLang="ko-KR" sz="300" dirty="0" err="1"/>
              <a:t>methodWAF</a:t>
            </a:r>
            <a:r>
              <a:rPr lang="en-US" altLang="ko-KR" sz="300" dirty="0"/>
              <a:t>, </a:t>
            </a:r>
          </a:p>
          <a:p>
            <a:r>
              <a:rPr lang="en-US" altLang="ko-KR" sz="300" dirty="0"/>
              <a:t>                //</a:t>
            </a:r>
            <a:r>
              <a:rPr lang="en-US" altLang="ko-KR" sz="300" dirty="0" err="1"/>
              <a:t>proxy:'passport</a:t>
            </a:r>
            <a:r>
              <a:rPr lang="en-US" altLang="ko-KR" sz="300" dirty="0"/>
              <a:t>',</a:t>
            </a:r>
          </a:p>
          <a:p>
            <a:r>
              <a:rPr lang="en-US" altLang="ko-KR" sz="300" dirty="0"/>
              <a:t>                //data: </a:t>
            </a:r>
            <a:r>
              <a:rPr lang="en-US" altLang="ko-KR" sz="300" dirty="0" err="1"/>
              <a:t>dataWAF</a:t>
            </a:r>
            <a:r>
              <a:rPr lang="en-US" altLang="ko-KR" sz="300" dirty="0"/>
              <a:t>,</a:t>
            </a:r>
          </a:p>
          <a:p>
            <a:r>
              <a:rPr lang="en-US" altLang="ko-KR" sz="300" dirty="0"/>
              <a:t>                type: '</a:t>
            </a:r>
            <a:r>
              <a:rPr lang="en-US" altLang="ko-KR" sz="300" dirty="0" err="1"/>
              <a:t>json</a:t>
            </a:r>
            <a:r>
              <a:rPr lang="en-US" altLang="ko-KR" sz="300" dirty="0"/>
              <a:t>',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onComplete</a:t>
            </a:r>
            <a:r>
              <a:rPr lang="en-US" altLang="ko-KR" sz="300" dirty="0"/>
              <a:t>: function (</a:t>
            </a:r>
            <a:r>
              <a:rPr lang="en-US" altLang="ko-KR" sz="300" dirty="0" err="1"/>
              <a:t>dataResp</a:t>
            </a:r>
            <a:r>
              <a:rPr lang="en-US" altLang="ko-KR" sz="300" dirty="0"/>
              <a:t>) {</a:t>
            </a:r>
          </a:p>
          <a:p>
            <a:r>
              <a:rPr lang="en-US" altLang="ko-KR" sz="300" dirty="0"/>
              <a:t>                    if(dataResp.msg==="OK"){</a:t>
            </a:r>
          </a:p>
          <a:p>
            <a:r>
              <a:rPr lang="en-US" altLang="ko-KR" sz="300" dirty="0"/>
              <a:t>                        </a:t>
            </a:r>
            <a:r>
              <a:rPr lang="en-US" altLang="ko-KR" sz="300" dirty="0" err="1"/>
              <a:t>myWidget.dataFull</a:t>
            </a:r>
            <a:r>
              <a:rPr lang="en-US" altLang="ko-KR" sz="300" dirty="0"/>
              <a:t>=</a:t>
            </a:r>
            <a:r>
              <a:rPr lang="en-US" altLang="ko-KR" sz="300" dirty="0" err="1"/>
              <a:t>dataResp.data</a:t>
            </a:r>
            <a:r>
              <a:rPr lang="en-US" altLang="ko-KR" sz="300" dirty="0"/>
              <a:t>;</a:t>
            </a:r>
          </a:p>
          <a:p>
            <a:r>
              <a:rPr lang="en-US" altLang="ko-KR" sz="300" dirty="0"/>
              <a:t>                        </a:t>
            </a:r>
            <a:r>
              <a:rPr lang="en-US" altLang="ko-KR" sz="300" dirty="0" err="1"/>
              <a:t>myWidget.displayData</a:t>
            </a:r>
            <a:r>
              <a:rPr lang="en-US" altLang="ko-KR" sz="300" dirty="0"/>
              <a:t>(</a:t>
            </a:r>
            <a:r>
              <a:rPr lang="en-US" altLang="ko-KR" sz="300" dirty="0" err="1"/>
              <a:t>myWidget.dataFull</a:t>
            </a:r>
            <a:r>
              <a:rPr lang="en-US" altLang="ko-KR" sz="300" dirty="0"/>
              <a:t>);</a:t>
            </a:r>
          </a:p>
          <a:p>
            <a:r>
              <a:rPr lang="en-US" altLang="ko-KR" sz="300" dirty="0"/>
              <a:t>                        //console.log(</a:t>
            </a:r>
            <a:r>
              <a:rPr lang="en-US" altLang="ko-KR" sz="300" dirty="0" err="1"/>
              <a:t>myWidget.dataFull</a:t>
            </a:r>
            <a:r>
              <a:rPr lang="en-US" altLang="ko-KR" sz="300" dirty="0"/>
              <a:t>);</a:t>
            </a:r>
          </a:p>
          <a:p>
            <a:r>
              <a:rPr lang="en-US" altLang="ko-KR" sz="300" dirty="0"/>
              <a:t>                    }else{</a:t>
            </a:r>
          </a:p>
          <a:p>
            <a:r>
              <a:rPr lang="en-US" altLang="ko-KR" sz="300" dirty="0"/>
              <a:t>                        </a:t>
            </a:r>
            <a:r>
              <a:rPr lang="en-US" altLang="ko-KR" sz="300" dirty="0" err="1"/>
              <a:t>widget.body.innerHTML</a:t>
            </a:r>
            <a:r>
              <a:rPr lang="en-US" altLang="ko-KR" sz="300" dirty="0"/>
              <a:t> += "&lt;p&gt;Error in </a:t>
            </a:r>
            <a:r>
              <a:rPr lang="en-US" altLang="ko-KR" sz="300" dirty="0" err="1"/>
              <a:t>WebService</a:t>
            </a:r>
            <a:r>
              <a:rPr lang="en-US" altLang="ko-KR" sz="300" dirty="0"/>
              <a:t> Response&lt;/p&gt;";</a:t>
            </a:r>
          </a:p>
          <a:p>
            <a:r>
              <a:rPr lang="en-US" altLang="ko-KR" sz="300" dirty="0"/>
              <a:t>                        </a:t>
            </a:r>
            <a:r>
              <a:rPr lang="en-US" altLang="ko-KR" sz="300" dirty="0" err="1"/>
              <a:t>widget.body.innerHTML</a:t>
            </a:r>
            <a:r>
              <a:rPr lang="en-US" altLang="ko-KR" sz="300" dirty="0"/>
              <a:t> += "&lt;p&gt;"+</a:t>
            </a:r>
            <a:r>
              <a:rPr lang="en-US" altLang="ko-KR" sz="300" dirty="0" err="1"/>
              <a:t>JSON.stringify</a:t>
            </a:r>
            <a:r>
              <a:rPr lang="en-US" altLang="ko-KR" sz="300" dirty="0"/>
              <a:t>(</a:t>
            </a:r>
            <a:r>
              <a:rPr lang="en-US" altLang="ko-KR" sz="300" dirty="0" err="1"/>
              <a:t>dataResp</a:t>
            </a:r>
            <a:r>
              <a:rPr lang="en-US" altLang="ko-KR" sz="300" dirty="0"/>
              <a:t>)+"&lt;/p&gt;";</a:t>
            </a:r>
          </a:p>
          <a:p>
            <a:r>
              <a:rPr lang="en-US" altLang="ko-KR" sz="300" dirty="0"/>
              <a:t>                    }</a:t>
            </a:r>
          </a:p>
          <a:p>
            <a:r>
              <a:rPr lang="en-US" altLang="ko-KR" sz="300" dirty="0"/>
              <a:t>                },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onFailure</a:t>
            </a:r>
            <a:r>
              <a:rPr lang="en-US" altLang="ko-KR" sz="300" dirty="0"/>
              <a:t>: function(error){</a:t>
            </a:r>
          </a:p>
          <a:p>
            <a:r>
              <a:rPr lang="en-US" altLang="ko-KR" sz="300" dirty="0"/>
              <a:t>                    </a:t>
            </a:r>
            <a:r>
              <a:rPr lang="en-US" altLang="ko-KR" sz="300" dirty="0" err="1"/>
              <a:t>widget.body.innerHTML</a:t>
            </a:r>
            <a:r>
              <a:rPr lang="en-US" altLang="ko-KR" sz="300" dirty="0"/>
              <a:t> += "&lt;p&gt;Call </a:t>
            </a:r>
            <a:r>
              <a:rPr lang="en-US" altLang="ko-KR" sz="300" dirty="0" err="1"/>
              <a:t>Faillure</a:t>
            </a:r>
            <a:r>
              <a:rPr lang="en-US" altLang="ko-KR" sz="300" dirty="0"/>
              <a:t>&lt;/p&gt;";</a:t>
            </a:r>
          </a:p>
          <a:p>
            <a:r>
              <a:rPr lang="en-US" altLang="ko-KR" sz="300" dirty="0"/>
              <a:t>                    </a:t>
            </a:r>
            <a:r>
              <a:rPr lang="en-US" altLang="ko-KR" sz="300" dirty="0" err="1"/>
              <a:t>widget.body.innerHTML</a:t>
            </a:r>
            <a:r>
              <a:rPr lang="en-US" altLang="ko-KR" sz="300" dirty="0"/>
              <a:t> += "&lt;p&gt;"+</a:t>
            </a:r>
            <a:r>
              <a:rPr lang="en-US" altLang="ko-KR" sz="300" dirty="0" err="1"/>
              <a:t>JSON.stringify</a:t>
            </a:r>
            <a:r>
              <a:rPr lang="en-US" altLang="ko-KR" sz="300" dirty="0"/>
              <a:t>(error)+"&lt;/p&gt;";</a:t>
            </a:r>
          </a:p>
          <a:p>
            <a:r>
              <a:rPr lang="en-US" altLang="ko-KR" sz="300" dirty="0"/>
              <a:t>                }</a:t>
            </a:r>
          </a:p>
          <a:p>
            <a:r>
              <a:rPr lang="en-US" altLang="ko-KR" sz="300" dirty="0"/>
              <a:t>            });</a:t>
            </a:r>
          </a:p>
          <a:p>
            <a:r>
              <a:rPr lang="en-US" altLang="ko-KR" sz="300" dirty="0"/>
              <a:t>        },</a:t>
            </a:r>
          </a:p>
          <a:p>
            <a:r>
              <a:rPr lang="en-US" altLang="ko-KR" sz="300" dirty="0"/>
              <a:t>        get3DSpaceURL: function(callback){</a:t>
            </a:r>
          </a:p>
          <a:p>
            <a:r>
              <a:rPr lang="en-US" altLang="ko-KR" sz="300" dirty="0"/>
              <a:t>            i3DXCompassServices.getServiceUrl({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serviceName</a:t>
            </a:r>
            <a:r>
              <a:rPr lang="en-US" altLang="ko-KR" sz="300" dirty="0"/>
              <a:t>: '3DSpace', 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platformId</a:t>
            </a:r>
            <a:r>
              <a:rPr lang="en-US" altLang="ko-KR" sz="300" dirty="0"/>
              <a:t>:  </a:t>
            </a:r>
            <a:r>
              <a:rPr lang="en-US" altLang="ko-KR" sz="300" dirty="0" err="1"/>
              <a:t>widget.getValue</a:t>
            </a:r>
            <a:r>
              <a:rPr lang="en-US" altLang="ko-KR" sz="300" dirty="0"/>
              <a:t>('x3dPlatformId'),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onComplete</a:t>
            </a:r>
            <a:r>
              <a:rPr lang="en-US" altLang="ko-KR" sz="300" dirty="0"/>
              <a:t> : function(</a:t>
            </a:r>
            <a:r>
              <a:rPr lang="en-US" altLang="ko-KR" sz="300" dirty="0" err="1"/>
              <a:t>datafromCompass</a:t>
            </a:r>
            <a:r>
              <a:rPr lang="en-US" altLang="ko-KR" sz="300" dirty="0"/>
              <a:t>){</a:t>
            </a:r>
          </a:p>
          <a:p>
            <a:r>
              <a:rPr lang="en-US" altLang="ko-KR" sz="300" dirty="0"/>
              <a:t>                    if (</a:t>
            </a:r>
            <a:r>
              <a:rPr lang="en-US" altLang="ko-KR" sz="300" dirty="0" err="1"/>
              <a:t>typeof</a:t>
            </a:r>
            <a:r>
              <a:rPr lang="en-US" altLang="ko-KR" sz="300" dirty="0"/>
              <a:t> </a:t>
            </a:r>
            <a:r>
              <a:rPr lang="en-US" altLang="ko-KR" sz="300" dirty="0" err="1"/>
              <a:t>datafromCompass</a:t>
            </a:r>
            <a:r>
              <a:rPr lang="en-US" altLang="ko-KR" sz="300" dirty="0"/>
              <a:t> === "string"){</a:t>
            </a:r>
          </a:p>
          <a:p>
            <a:r>
              <a:rPr lang="en-US" altLang="ko-KR" sz="300" dirty="0"/>
              <a:t>                        myWidget._3dspaceURL=</a:t>
            </a:r>
            <a:r>
              <a:rPr lang="en-US" altLang="ko-KR" sz="300" dirty="0" err="1"/>
              <a:t>datafromCompass</a:t>
            </a:r>
            <a:r>
              <a:rPr lang="en-US" altLang="ko-KR" sz="300" dirty="0"/>
              <a:t>;</a:t>
            </a:r>
          </a:p>
          <a:p>
            <a:r>
              <a:rPr lang="en-US" altLang="ko-KR" sz="300" dirty="0"/>
              <a:t>                        callback();</a:t>
            </a:r>
          </a:p>
          <a:p>
            <a:r>
              <a:rPr lang="en-US" altLang="ko-KR" sz="300" dirty="0"/>
              <a:t>                    }</a:t>
            </a:r>
          </a:p>
          <a:p>
            <a:r>
              <a:rPr lang="en-US" altLang="ko-KR" sz="300" dirty="0"/>
              <a:t>                },</a:t>
            </a:r>
          </a:p>
          <a:p>
            <a:r>
              <a:rPr lang="en-US" altLang="ko-KR" sz="300" dirty="0"/>
              <a:t>                </a:t>
            </a:r>
            <a:r>
              <a:rPr lang="en-US" altLang="ko-KR" sz="300" dirty="0" err="1"/>
              <a:t>onFailure</a:t>
            </a:r>
            <a:r>
              <a:rPr lang="en-US" altLang="ko-KR" sz="300" dirty="0"/>
              <a:t>: function(){</a:t>
            </a:r>
          </a:p>
          <a:p>
            <a:r>
              <a:rPr lang="en-US" altLang="ko-KR" sz="300" dirty="0"/>
              <a:t>                    alert("Impossible to retrieve 3DSpace Service URL");</a:t>
            </a:r>
          </a:p>
          <a:p>
            <a:r>
              <a:rPr lang="en-US" altLang="ko-KR" sz="300" dirty="0"/>
              <a:t>                }</a:t>
            </a:r>
          </a:p>
          <a:p>
            <a:r>
              <a:rPr lang="en-US" altLang="ko-KR" sz="300" dirty="0"/>
              <a:t>            });</a:t>
            </a:r>
          </a:p>
          <a:p>
            <a:r>
              <a:rPr lang="en-US" altLang="ko-KR" sz="300" dirty="0"/>
              <a:t>        },</a:t>
            </a:r>
          </a:p>
          <a:p>
            <a:r>
              <a:rPr lang="en-US" altLang="ko-KR" sz="300" dirty="0"/>
              <a:t>        </a:t>
            </a:r>
            <a:r>
              <a:rPr lang="en-US" altLang="ko-KR" sz="300" dirty="0" err="1"/>
              <a:t>onLoadWidget</a:t>
            </a:r>
            <a:r>
              <a:rPr lang="en-US" altLang="ko-KR" sz="300" dirty="0"/>
              <a:t>: function(){</a:t>
            </a:r>
          </a:p>
          <a:p>
            <a:r>
              <a:rPr lang="en-US" altLang="ko-KR" sz="300" dirty="0"/>
              <a:t>            myWidget.get3DSpaceURL(</a:t>
            </a:r>
            <a:r>
              <a:rPr lang="en-US" altLang="ko-KR" sz="300" dirty="0" err="1"/>
              <a:t>myWidget.callData</a:t>
            </a:r>
            <a:r>
              <a:rPr lang="en-US" altLang="ko-KR" sz="300" dirty="0"/>
              <a:t>);</a:t>
            </a:r>
          </a:p>
          <a:p>
            <a:r>
              <a:rPr lang="en-US" altLang="ko-KR" sz="300" dirty="0"/>
              <a:t>        }</a:t>
            </a:r>
          </a:p>
          <a:p>
            <a:r>
              <a:rPr lang="en-US" altLang="ko-KR" sz="300" dirty="0"/>
              <a:t>    };</a:t>
            </a:r>
          </a:p>
          <a:p>
            <a:r>
              <a:rPr lang="en-US" altLang="ko-KR" sz="300" dirty="0"/>
              <a:t>    </a:t>
            </a:r>
          </a:p>
          <a:p>
            <a:r>
              <a:rPr lang="en-US" altLang="ko-KR" sz="300" dirty="0"/>
              <a:t>    return </a:t>
            </a:r>
            <a:r>
              <a:rPr lang="en-US" altLang="ko-KR" sz="300" dirty="0" err="1"/>
              <a:t>myWidget</a:t>
            </a:r>
            <a:r>
              <a:rPr lang="en-US" altLang="ko-KR" sz="300" dirty="0"/>
              <a:t>;</a:t>
            </a:r>
          </a:p>
          <a:p>
            <a:r>
              <a:rPr lang="en-US" altLang="ko-KR" sz="300" dirty="0"/>
              <a:t>    </a:t>
            </a:r>
          </a:p>
          <a:p>
            <a:r>
              <a:rPr lang="en-US" altLang="ko-KR" sz="300" dirty="0"/>
              <a:t>});</a:t>
            </a:r>
            <a:endParaRPr lang="ko-KR" altLang="en-US" sz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91" y="303945"/>
            <a:ext cx="5699911" cy="46766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78411" y="548783"/>
            <a:ext cx="362791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800" smtClean="0"/>
              <a:t>편의상 파일 이름은 변경하지 않음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1162994" y="948348"/>
            <a:ext cx="1409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Copy &amp; Paste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37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Develop Environment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99" y="1599524"/>
            <a:ext cx="2339115" cy="22277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51" y="1219346"/>
            <a:ext cx="3567775" cy="29880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716715" y="2493814"/>
            <a:ext cx="1770880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10678" y="2205426"/>
            <a:ext cx="61732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69992" y="3555925"/>
            <a:ext cx="61732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58454" y="2312535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42897" y="2071782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053000" y="3378438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48770" y="932959"/>
            <a:ext cx="177484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800" dirty="0" smtClean="0"/>
              <a:t>Java project </a:t>
            </a:r>
            <a:r>
              <a:rPr lang="ko-KR" altLang="en-US" sz="1800" dirty="0" smtClean="0"/>
              <a:t>생성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14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7" y="1219200"/>
            <a:ext cx="2277070" cy="30161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Develop Environment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90" y="1219200"/>
            <a:ext cx="2242135" cy="30161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32" y="1219200"/>
            <a:ext cx="2242135" cy="30161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979" y="2169635"/>
            <a:ext cx="1574104" cy="13492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81811" y="1651725"/>
            <a:ext cx="1763844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62214" y="1489945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8374" y="3984618"/>
            <a:ext cx="511694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668777" y="3822838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9488" y="1623588"/>
            <a:ext cx="511694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39891" y="1461808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57543" y="1955418"/>
            <a:ext cx="860223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037947" y="1793638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1548" y="2196170"/>
            <a:ext cx="860223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261952" y="2034390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15532" y="2494789"/>
            <a:ext cx="904843" cy="811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495936" y="2333009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10984" y="3330239"/>
            <a:ext cx="511694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091387" y="3168459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/>
          </a:p>
        </p:txBody>
      </p:sp>
      <p:sp>
        <p:nvSpPr>
          <p:cNvPr id="25" name="사각형 설명선 24"/>
          <p:cNvSpPr/>
          <p:nvPr/>
        </p:nvSpPr>
        <p:spPr>
          <a:xfrm>
            <a:off x="6685298" y="2592712"/>
            <a:ext cx="939281" cy="335902"/>
          </a:xfrm>
          <a:prstGeom prst="wedgeRectCallout">
            <a:avLst>
              <a:gd name="adj1" fmla="val -84212"/>
              <a:gd name="adj2" fmla="val 93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Select All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073875" y="770750"/>
            <a:ext cx="5006499" cy="73866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아래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폴더의 모든 </a:t>
            </a:r>
            <a:r>
              <a:rPr lang="en-US" altLang="ko-KR" sz="1400" dirty="0" smtClean="0"/>
              <a:t>jar </a:t>
            </a:r>
            <a:r>
              <a:rPr lang="ko-KR" altLang="en-US" sz="1400" dirty="0" smtClean="0"/>
              <a:t>파일 로딩</a:t>
            </a:r>
            <a:endParaRPr lang="en-US" altLang="ko-KR" sz="1400" dirty="0" smtClean="0"/>
          </a:p>
          <a:p>
            <a:r>
              <a:rPr lang="en-US" altLang="ko-KR" sz="1400" dirty="0"/>
              <a:t>C:\</a:t>
            </a:r>
            <a:r>
              <a:rPr lang="en-US" altLang="ko-KR" sz="1400" dirty="0" smtClean="0"/>
              <a:t>R2019x\3DSpace\win_b64\code\tomee\webapps\3dspace\WEB-INF\lib</a:t>
            </a:r>
          </a:p>
          <a:p>
            <a:r>
              <a:rPr lang="en-US" altLang="ko-KR" sz="1400" dirty="0"/>
              <a:t>C:\R2019x\3DSpace\win_b64\code\tomee\lib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859473" y="818272"/>
            <a:ext cx="23694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800" dirty="0" smtClean="0"/>
              <a:t>Project </a:t>
            </a:r>
            <a:r>
              <a:rPr lang="ko-KR" altLang="en-US" sz="1800" smtClean="0"/>
              <a:t>이름 </a:t>
            </a:r>
            <a:r>
              <a:rPr lang="en-US" altLang="ko-KR" sz="1800" dirty="0" smtClean="0"/>
              <a:t>: </a:t>
            </a:r>
            <a:r>
              <a:rPr lang="en-US" altLang="ko-KR" sz="1800" dirty="0" err="1" smtClean="0"/>
              <a:t>HelloWorld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119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Widget Overview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solidFill>
            <a:srgbClr val="005386"/>
          </a:solidFill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Widget Architecture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solidFill>
            <a:srgbClr val="005386"/>
          </a:solidFill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Widget Capabilities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solidFill>
            <a:srgbClr val="005386"/>
          </a:solidFill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Widget Development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>
          <a:solidFill>
            <a:srgbClr val="005386"/>
          </a:solidFill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Widget Debugging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>
          <a:solidFill>
            <a:srgbClr val="005386"/>
          </a:solidFill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Widget Reference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1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Develop Environment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44" y="1197945"/>
            <a:ext cx="2242875" cy="301715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62054" y="3965709"/>
            <a:ext cx="511694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642457" y="3803929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62" y="1201269"/>
            <a:ext cx="3567035" cy="301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22817" y="2313735"/>
            <a:ext cx="553231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403221" y="2151955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37205" y="1647378"/>
            <a:ext cx="143821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800" dirty="0" smtClean="0"/>
              <a:t>Package </a:t>
            </a:r>
            <a:r>
              <a:rPr lang="ko-KR" altLang="en-US" sz="1800" smtClean="0"/>
              <a:t>생성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109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49" y="1258508"/>
            <a:ext cx="3167144" cy="26181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Develop Environment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81894" y="2179113"/>
            <a:ext cx="88147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362297" y="2017333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08946" y="3562497"/>
            <a:ext cx="700943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89349" y="3400717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72" y="1262268"/>
            <a:ext cx="4040180" cy="303013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434872" y="2555110"/>
            <a:ext cx="700943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15275" y="2393330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74145" y="2433101"/>
            <a:ext cx="1239442" cy="35394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com.pe.vs.ds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637205" y="1647378"/>
            <a:ext cx="117211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800" dirty="0" smtClean="0"/>
              <a:t>Class </a:t>
            </a:r>
            <a:r>
              <a:rPr lang="ko-KR" altLang="en-US" sz="1800" smtClean="0"/>
              <a:t>생성</a:t>
            </a:r>
            <a:endParaRPr lang="ko-KR" altLang="en-US" sz="1800" dirty="0"/>
          </a:p>
        </p:txBody>
      </p:sp>
      <p:sp>
        <p:nvSpPr>
          <p:cNvPr id="16" name="직사각형 15"/>
          <p:cNvSpPr/>
          <p:nvPr/>
        </p:nvSpPr>
        <p:spPr>
          <a:xfrm>
            <a:off x="4989110" y="1489880"/>
            <a:ext cx="95090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800" dirty="0" err="1" smtClean="0"/>
              <a:t>src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선택</a:t>
            </a:r>
            <a:endParaRPr lang="ko-KR" altLang="en-US" sz="1800" dirty="0"/>
          </a:p>
        </p:txBody>
      </p:sp>
      <p:sp>
        <p:nvSpPr>
          <p:cNvPr id="21" name="직사각형 20"/>
          <p:cNvSpPr/>
          <p:nvPr/>
        </p:nvSpPr>
        <p:spPr>
          <a:xfrm>
            <a:off x="4736322" y="2043868"/>
            <a:ext cx="700943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16725" y="1882088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30" y="1168873"/>
            <a:ext cx="2618421" cy="30822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57" y="1183341"/>
            <a:ext cx="2618421" cy="30822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Develop Environment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26552" y="2179113"/>
            <a:ext cx="88147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706955" y="2017333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09765" y="3986812"/>
            <a:ext cx="88147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90168" y="3825032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4903" y="991902"/>
            <a:ext cx="2445028" cy="35394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HelloWorldBase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530269" y="991902"/>
            <a:ext cx="2230098" cy="35394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ProjectSpace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370448" y="2179113"/>
            <a:ext cx="88147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50851" y="2017333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53661" y="3986812"/>
            <a:ext cx="88147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334064" y="3825032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12910" y="2135414"/>
            <a:ext cx="83708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ProjectSpace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985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>
          <a:xfrm>
            <a:off x="762000" y="819150"/>
            <a:ext cx="7848650" cy="396549"/>
          </a:xfrm>
        </p:spPr>
        <p:txBody>
          <a:bodyPr/>
          <a:lstStyle/>
          <a:p>
            <a:r>
              <a:rPr lang="en-US" altLang="ko-KR" dirty="0" err="1"/>
              <a:t>HelloWorldBase</a:t>
            </a:r>
            <a:r>
              <a:rPr lang="fr-FR" dirty="0" smtClean="0"/>
              <a:t>.java </a:t>
            </a:r>
            <a:r>
              <a:rPr lang="fr-FR" dirty="0" err="1" smtClean="0"/>
              <a:t>extends</a:t>
            </a:r>
            <a:r>
              <a:rPr lang="fr-FR" dirty="0" smtClean="0"/>
              <a:t> </a:t>
            </a:r>
            <a:r>
              <a:rPr lang="fr-FR" dirty="0" err="1" smtClean="0"/>
              <a:t>ModelerBase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HelloWorldBase</a:t>
            </a:r>
            <a:r>
              <a:rPr lang="fr-FR" dirty="0" smtClean="0"/>
              <a:t>.java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5"/>
          </p:nvPr>
        </p:nvSpPr>
        <p:spPr>
          <a:xfrm>
            <a:off x="1190822" y="1420868"/>
            <a:ext cx="4390171" cy="3510587"/>
          </a:xfrm>
          <a:ln>
            <a:solidFill>
              <a:srgbClr val="FF0000"/>
            </a:solidFill>
          </a:ln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100" dirty="0"/>
              <a:t>package com.pe.vs.ds;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import javax.ws.rs.*;</a:t>
            </a:r>
          </a:p>
          <a:p>
            <a:pPr marL="0" indent="0">
              <a:buNone/>
            </a:pPr>
            <a:r>
              <a:rPr lang="en-US" sz="1100" dirty="0"/>
              <a:t>import </a:t>
            </a:r>
            <a:r>
              <a:rPr lang="en-US" sz="1100" dirty="0" err="1"/>
              <a:t>com.dassault_systemes.platform.restServices.ModelerBase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@</a:t>
            </a:r>
            <a:r>
              <a:rPr lang="en-US" sz="1100" dirty="0" err="1"/>
              <a:t>ApplicationPath</a:t>
            </a:r>
            <a:r>
              <a:rPr lang="en-US" sz="1100" dirty="0"/>
              <a:t>(</a:t>
            </a:r>
            <a:r>
              <a:rPr lang="en-US" sz="1100" dirty="0" err="1"/>
              <a:t>ModelerBase.REST_BASE_PATH</a:t>
            </a:r>
            <a:r>
              <a:rPr lang="en-US" sz="1100" dirty="0"/>
              <a:t> + "/</a:t>
            </a:r>
            <a:r>
              <a:rPr lang="en-US" sz="1100" dirty="0" err="1"/>
              <a:t>HelloWorldBase</a:t>
            </a:r>
            <a:r>
              <a:rPr lang="en-US" sz="1100" dirty="0"/>
              <a:t>")</a:t>
            </a:r>
          </a:p>
          <a:p>
            <a:pPr marL="0" indent="0">
              <a:buNone/>
            </a:pPr>
            <a:r>
              <a:rPr lang="en-US" sz="1100" dirty="0"/>
              <a:t>public class </a:t>
            </a:r>
            <a:r>
              <a:rPr lang="en-US" sz="1100" dirty="0" err="1"/>
              <a:t>HelloWorldBase</a:t>
            </a:r>
            <a:r>
              <a:rPr lang="en-US" sz="1100" dirty="0"/>
              <a:t> extends </a:t>
            </a:r>
            <a:r>
              <a:rPr lang="en-US" sz="1100" dirty="0" err="1"/>
              <a:t>ModelerBase</a:t>
            </a:r>
            <a:r>
              <a:rPr lang="en-US" sz="1100" dirty="0"/>
              <a:t> {</a:t>
            </a:r>
          </a:p>
          <a:p>
            <a:pPr marL="0" indent="0">
              <a:buNone/>
            </a:pPr>
            <a:r>
              <a:rPr lang="en-US" sz="1100" dirty="0"/>
              <a:t>	@Override</a:t>
            </a:r>
          </a:p>
          <a:p>
            <a:pPr marL="0" indent="0">
              <a:buNone/>
            </a:pPr>
            <a:r>
              <a:rPr lang="en-US" sz="1100" dirty="0"/>
              <a:t>	public Class&lt;?&gt;[] </a:t>
            </a:r>
            <a:r>
              <a:rPr lang="en-US" sz="1100" dirty="0" err="1"/>
              <a:t>getServices</a:t>
            </a:r>
            <a:r>
              <a:rPr lang="en-US" sz="1100" dirty="0"/>
              <a:t>() {</a:t>
            </a:r>
          </a:p>
          <a:p>
            <a:pPr marL="0" indent="0">
              <a:buNone/>
            </a:pPr>
            <a:r>
              <a:rPr lang="en-US" sz="1100" dirty="0"/>
              <a:t>		// TODO Auto-generated method stub</a:t>
            </a:r>
          </a:p>
          <a:p>
            <a:pPr marL="0" indent="0">
              <a:buNone/>
            </a:pPr>
            <a:r>
              <a:rPr lang="en-US" sz="1100" dirty="0"/>
              <a:t>		return new Class&lt;?&gt;[] </a:t>
            </a:r>
            <a:r>
              <a:rPr lang="en-US" sz="1100" dirty="0" smtClean="0"/>
              <a:t>{</a:t>
            </a:r>
            <a:r>
              <a:rPr lang="en-US" sz="1100" dirty="0" err="1" smtClean="0"/>
              <a:t>ProjectSpace.class</a:t>
            </a:r>
            <a:r>
              <a:rPr lang="en-US" sz="1100" dirty="0"/>
              <a:t>};</a:t>
            </a:r>
          </a:p>
          <a:p>
            <a:pPr marL="0" indent="0">
              <a:buNone/>
            </a:pPr>
            <a:r>
              <a:rPr lang="en-US" sz="1100" dirty="0"/>
              <a:t>	}</a:t>
            </a:r>
          </a:p>
          <a:p>
            <a:pPr marL="0" indent="0">
              <a:buNone/>
            </a:pPr>
            <a:r>
              <a:rPr lang="en-US" sz="11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1293" y="1471526"/>
            <a:ext cx="1409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Copy &amp; Paste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9983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>
          <a:xfrm>
            <a:off x="755798" y="842963"/>
            <a:ext cx="7848650" cy="396549"/>
          </a:xfrm>
        </p:spPr>
        <p:txBody>
          <a:bodyPr/>
          <a:lstStyle/>
          <a:p>
            <a:r>
              <a:rPr lang="en-US" altLang="ko-KR" dirty="0" smtClean="0"/>
              <a:t>ProjectSpace.java</a:t>
            </a:r>
            <a:r>
              <a:rPr lang="fr-FR" dirty="0" smtClean="0"/>
              <a:t> </a:t>
            </a:r>
            <a:r>
              <a:rPr lang="fr-FR" dirty="0" err="1"/>
              <a:t>extends</a:t>
            </a:r>
            <a:r>
              <a:rPr lang="fr-FR" dirty="0"/>
              <a:t> </a:t>
            </a:r>
            <a:r>
              <a:rPr lang="fr-FR" dirty="0" err="1" smtClean="0"/>
              <a:t>RestServices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ProjectSpace</a:t>
            </a:r>
            <a:r>
              <a:rPr lang="fr-FR" dirty="0" smtClean="0"/>
              <a:t>.java</a:t>
            </a:r>
            <a:endParaRPr 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064569"/>
              </p:ext>
            </p:extLst>
          </p:nvPr>
        </p:nvGraphicFramePr>
        <p:xfrm>
          <a:off x="7452201" y="2468845"/>
          <a:ext cx="1336926" cy="708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포장기 셸 개체" showAsIcon="1" r:id="rId3" imgW="658080" imgH="349200" progId="Package">
                  <p:embed/>
                </p:oleObj>
              </mc:Choice>
              <mc:Fallback>
                <p:oleObj name="포장기 셸 개체" showAsIcon="1" r:id="rId3" imgW="6580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52201" y="2468845"/>
                        <a:ext cx="1336926" cy="708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04" y="1239512"/>
            <a:ext cx="6723305" cy="37792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5814" y="2093599"/>
            <a:ext cx="1409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Copy &amp; Paste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8746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16" y="1091859"/>
            <a:ext cx="2576441" cy="30523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Deploy jar file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9" y="1091859"/>
            <a:ext cx="2699302" cy="30461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845" y="1091859"/>
            <a:ext cx="2902474" cy="30406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8471" y="3819612"/>
            <a:ext cx="88147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8874" y="3657832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11845" y="2279200"/>
            <a:ext cx="88147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292248" y="2117420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71611" y="3840192"/>
            <a:ext cx="881478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52014" y="3678412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73109" y="3014887"/>
            <a:ext cx="1415813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553513" y="2853107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966860" y="3868328"/>
            <a:ext cx="579263" cy="21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47263" y="3706548"/>
            <a:ext cx="233984" cy="240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74325" y="4244325"/>
            <a:ext cx="3213380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/>
              <a:t>C:\Users\Administrator\Desktop\HelloWorld.jar</a:t>
            </a:r>
          </a:p>
        </p:txBody>
      </p:sp>
    </p:spTree>
    <p:extLst>
      <p:ext uri="{BB962C8B-B14F-4D97-AF65-F5344CB8AC3E}">
        <p14:creationId xmlns:p14="http://schemas.microsoft.com/office/powerpoint/2010/main" val="23423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Deploy jar file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57458" y="1005021"/>
            <a:ext cx="7482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/>
              <a:t>바탕화면에 </a:t>
            </a:r>
            <a:r>
              <a:rPr lang="en-US" altLang="ko-KR" sz="1600" dirty="0" smtClean="0"/>
              <a:t>HelloWorld.jar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export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smtClean="0"/>
              <a:t>3dspace_cas </a:t>
            </a:r>
            <a:r>
              <a:rPr lang="en-US" altLang="ko-KR" sz="1600" dirty="0" err="1"/>
              <a:t>T</a:t>
            </a:r>
            <a:r>
              <a:rPr lang="en-US" altLang="ko-KR" sz="1600" dirty="0" err="1" smtClean="0"/>
              <a:t>omee</a:t>
            </a:r>
            <a:r>
              <a:rPr lang="en-US" altLang="ko-KR" sz="1600" dirty="0" smtClean="0"/>
              <a:t> Service Shutdown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/>
              <a:t>해당 </a:t>
            </a:r>
            <a:r>
              <a:rPr lang="en-US" altLang="ko-KR" sz="1600" dirty="0" smtClean="0"/>
              <a:t>jar</a:t>
            </a:r>
            <a:r>
              <a:rPr lang="ko-KR" altLang="en-US" sz="1600" dirty="0" smtClean="0"/>
              <a:t>파일을 아래 폴더에 이동</a:t>
            </a:r>
            <a:endParaRPr lang="en-US" altLang="ko-KR" sz="1600" dirty="0" smtClean="0"/>
          </a:p>
          <a:p>
            <a:r>
              <a:rPr lang="en-US" altLang="ko-KR" sz="1600" dirty="0" smtClean="0"/>
              <a:t>        </a:t>
            </a:r>
            <a:r>
              <a:rPr lang="en-US" altLang="ko-KR" sz="1600" dirty="0"/>
              <a:t>C:\</a:t>
            </a:r>
            <a:r>
              <a:rPr lang="en-US" altLang="ko-KR" sz="1600" dirty="0" smtClean="0"/>
              <a:t>R2019x\3DSpace\win_b64\code\tomee\webapps\3dspace\WEB-INF\lib</a:t>
            </a:r>
            <a:endParaRPr lang="ko-KR" altLang="en-US" sz="1600" dirty="0"/>
          </a:p>
          <a:p>
            <a:pPr marL="342900" indent="-342900">
              <a:buAutoNum type="arabicPeriod" startAt="4"/>
            </a:pPr>
            <a:r>
              <a:rPr lang="en-US" altLang="ko-KR" sz="1600" dirty="0" smtClean="0"/>
              <a:t>3dspace_cas </a:t>
            </a:r>
            <a:r>
              <a:rPr lang="en-US" altLang="ko-KR" sz="1600" dirty="0" err="1"/>
              <a:t>T</a:t>
            </a:r>
            <a:r>
              <a:rPr lang="en-US" altLang="ko-KR" sz="1600" dirty="0" err="1" smtClean="0"/>
              <a:t>omee</a:t>
            </a:r>
            <a:r>
              <a:rPr lang="en-US" altLang="ko-KR" sz="1600" dirty="0" smtClean="0"/>
              <a:t> Startup</a:t>
            </a:r>
          </a:p>
          <a:p>
            <a:r>
              <a:rPr lang="en-US" altLang="ko-KR" sz="1600" dirty="0" smtClean="0"/>
              <a:t>5.    </a:t>
            </a:r>
            <a:r>
              <a:rPr lang="ko-KR" altLang="en-US" sz="1600" dirty="0" smtClean="0"/>
              <a:t>결과 </a:t>
            </a:r>
            <a:r>
              <a:rPr lang="ko-KR" altLang="en-US" sz="1600" dirty="0"/>
              <a:t>체크</a:t>
            </a:r>
            <a:endParaRPr lang="en-US" altLang="ko-KR" sz="1600" dirty="0"/>
          </a:p>
          <a:p>
            <a:r>
              <a:rPr lang="en-US" altLang="ko-KR" sz="1600" dirty="0" smtClean="0"/>
              <a:t>        1</a:t>
            </a:r>
            <a:r>
              <a:rPr lang="en-US" altLang="ko-KR" sz="1600" dirty="0"/>
              <a:t>. Platform</a:t>
            </a:r>
            <a:r>
              <a:rPr lang="ko-KR" altLang="en-US" sz="1600" dirty="0"/>
              <a:t>에 로그인</a:t>
            </a:r>
            <a:endParaRPr lang="en-US" altLang="ko-KR" sz="1600" dirty="0"/>
          </a:p>
          <a:p>
            <a:r>
              <a:rPr lang="en-US" altLang="ko-KR" sz="1600" dirty="0" smtClean="0"/>
              <a:t>        2</a:t>
            </a:r>
            <a:r>
              <a:rPr lang="en-US" altLang="ko-KR" sz="1600" dirty="0"/>
              <a:t>. Web Browser</a:t>
            </a:r>
            <a:r>
              <a:rPr lang="ko-KR" altLang="en-US" sz="1600" dirty="0"/>
              <a:t>에 아래 </a:t>
            </a:r>
            <a:r>
              <a:rPr lang="en-US" altLang="ko-KR" sz="1600" dirty="0"/>
              <a:t>URL </a:t>
            </a:r>
            <a:r>
              <a:rPr lang="ko-KR" altLang="en-US" sz="1600" dirty="0" smtClean="0"/>
              <a:t>입력</a:t>
            </a:r>
            <a:endParaRPr lang="en-US" altLang="ko-KR" sz="1600" dirty="0"/>
          </a:p>
          <a:p>
            <a:r>
              <a:rPr lang="ko-KR" altLang="en-US" sz="1600" dirty="0"/>
              <a:t>    </a:t>
            </a:r>
            <a:r>
              <a:rPr lang="ko-KR" altLang="en-US" sz="1600" dirty="0" smtClean="0"/>
              <a:t>        </a:t>
            </a:r>
            <a:r>
              <a:rPr lang="en-US" altLang="ko-KR" sz="1600" dirty="0" smtClean="0"/>
              <a:t>ex) </a:t>
            </a:r>
            <a:r>
              <a:rPr lang="ko-KR" altLang="en-US" sz="1600" dirty="0" smtClean="0"/>
              <a:t>https</a:t>
            </a:r>
            <a:r>
              <a:rPr lang="ko-KR" altLang="en-US" sz="1600" dirty="0"/>
              <a:t>://3dspace.3ds.localdomain/3dspace/resources/HelloWorldBase/hello</a:t>
            </a:r>
          </a:p>
          <a:p>
            <a:pPr marL="342900" indent="-342900">
              <a:buAutoNum type="arabicPeriod" startAt="4"/>
            </a:pPr>
            <a:endParaRPr lang="en-US" altLang="ko-KR" sz="1600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265" y="3384509"/>
            <a:ext cx="4219167" cy="161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3751"/>
          <a:stretch/>
        </p:blipFill>
        <p:spPr>
          <a:xfrm>
            <a:off x="378373" y="692921"/>
            <a:ext cx="4080115" cy="4175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41971"/>
          <a:stretch/>
        </p:blipFill>
        <p:spPr>
          <a:xfrm>
            <a:off x="5055593" y="426799"/>
            <a:ext cx="3604814" cy="24820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65916" y="180578"/>
            <a:ext cx="41841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</a:t>
            </a:r>
            <a:r>
              <a:rPr lang="ko-KR" altLang="en-US" sz="1000" dirty="0" smtClean="0"/>
              <a:t>3dspace.3ds.</a:t>
            </a:r>
            <a:r>
              <a:rPr lang="en-US" altLang="ko-KR" sz="1000" dirty="0" err="1" smtClean="0"/>
              <a:t>localdomain</a:t>
            </a:r>
            <a:r>
              <a:rPr lang="ko-KR" altLang="en-US" sz="1000" dirty="0" smtClean="0"/>
              <a:t>/3dspace/</a:t>
            </a:r>
            <a:r>
              <a:rPr lang="ko-KR" altLang="en-US" sz="1000" dirty="0" err="1" smtClean="0"/>
              <a:t>resources</a:t>
            </a:r>
            <a:r>
              <a:rPr lang="ko-KR" altLang="en-US" sz="1000" dirty="0" smtClean="0"/>
              <a:t>/</a:t>
            </a:r>
            <a:r>
              <a:rPr lang="ko-KR" altLang="en-US" sz="1000" dirty="0" err="1" smtClean="0"/>
              <a:t>HelloWorldBase</a:t>
            </a:r>
            <a:r>
              <a:rPr lang="ko-KR" altLang="en-US" sz="1000" dirty="0" smtClean="0"/>
              <a:t>/</a:t>
            </a:r>
            <a:r>
              <a:rPr lang="ko-KR" altLang="en-US" sz="1000" dirty="0" err="1" smtClean="0"/>
              <a:t>ProjectSpace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408" y="3031942"/>
            <a:ext cx="4407184" cy="20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Widget</a:t>
            </a:r>
            <a:r>
              <a:rPr lang="en-US" altLang="ko-KR" dirty="0"/>
              <a:t> Debugging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0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 : How to Debugging Widget?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0" y="1408405"/>
            <a:ext cx="3965469" cy="2834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52" y="1408405"/>
            <a:ext cx="3962400" cy="283269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>
            <a:normAutofit/>
          </a:bodyPr>
          <a:lstStyle/>
          <a:p>
            <a:r>
              <a:rPr lang="en-US" dirty="0" smtClean="0"/>
              <a:t>Web Browser (F12 key) </a:t>
            </a:r>
            <a:r>
              <a:rPr lang="en-US" dirty="0"/>
              <a:t>developer tool </a:t>
            </a:r>
            <a:r>
              <a:rPr lang="en-US" dirty="0" smtClean="0"/>
              <a:t>: 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54550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Widget Overview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 : How to Debugging Widget?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>
            <a:normAutofit/>
          </a:bodyPr>
          <a:lstStyle/>
          <a:p>
            <a:r>
              <a:rPr lang="en-US" dirty="0" smtClean="0"/>
              <a:t>Rest Client (Extension Program)</a:t>
            </a:r>
            <a:endParaRPr lang="en-US" sz="1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252809"/>
            <a:ext cx="5457458" cy="38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 : How to Debugging Widget?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51" y="879561"/>
            <a:ext cx="6281484" cy="42292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65500" y="1854200"/>
            <a:ext cx="2400300" cy="4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65500" y="2597150"/>
            <a:ext cx="1555750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로 구부러진 화살표 9"/>
          <p:cNvSpPr/>
          <p:nvPr/>
        </p:nvSpPr>
        <p:spPr>
          <a:xfrm rot="3906242">
            <a:off x="4750790" y="2923515"/>
            <a:ext cx="1911780" cy="9334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4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Widget Reference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2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719138" y="792249"/>
            <a:ext cx="7921625" cy="3684501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Dsdoc</a:t>
            </a:r>
            <a:r>
              <a:rPr lang="en-US" sz="1800" dirty="0" smtClean="0"/>
              <a:t>: </a:t>
            </a:r>
          </a:p>
          <a:p>
            <a:pPr lvl="1"/>
            <a:r>
              <a:rPr lang="en-US" sz="1600" dirty="0" smtClean="0"/>
              <a:t>In the CAA documentation :</a:t>
            </a:r>
          </a:p>
          <a:p>
            <a:pPr lvl="2"/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dsdoc/devdoc/3DEXPERIENCER2018x/en/DSInternalDoc.htm</a:t>
            </a:r>
            <a:r>
              <a:rPr lang="en-US" sz="1400" dirty="0" smtClean="0"/>
              <a:t> (</a:t>
            </a:r>
            <a:r>
              <a:rPr lang="en-US" sz="1400" dirty="0"/>
              <a:t>Internal </a:t>
            </a:r>
            <a:r>
              <a:rPr lang="en-US" sz="1400" dirty="0" smtClean="0"/>
              <a:t>View)</a:t>
            </a:r>
          </a:p>
          <a:p>
            <a:pPr lvl="2"/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dsdoc/devdoccaa/3DEXPERIENCER2018x/en/DSDoc.htm</a:t>
            </a:r>
            <a:r>
              <a:rPr lang="en-US" sz="1400" dirty="0" smtClean="0"/>
              <a:t> (</a:t>
            </a:r>
            <a:r>
              <a:rPr lang="en-US" sz="1400" dirty="0"/>
              <a:t>Customer </a:t>
            </a:r>
            <a:r>
              <a:rPr lang="en-US" sz="1400" dirty="0" smtClean="0"/>
              <a:t>View)</a:t>
            </a:r>
          </a:p>
          <a:p>
            <a:endParaRPr lang="en-US" sz="1800" dirty="0"/>
          </a:p>
        </p:txBody>
      </p:sp>
      <p:pic>
        <p:nvPicPr>
          <p:cNvPr id="1026" name="Picture 2" descr="C:\Users\um5\Pictures\10-12-2015 2-09-26 PM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8"/>
          <a:stretch/>
        </p:blipFill>
        <p:spPr bwMode="auto">
          <a:xfrm>
            <a:off x="1120491" y="2045970"/>
            <a:ext cx="2910138" cy="249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m5\Pictures\10-12-2015 2-09-26 PM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97" b="-1"/>
          <a:stretch/>
        </p:blipFill>
        <p:spPr bwMode="auto">
          <a:xfrm>
            <a:off x="4313271" y="2045970"/>
            <a:ext cx="2910138" cy="265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28111" y="3204210"/>
            <a:ext cx="1996089" cy="9372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28111" y="2579370"/>
            <a:ext cx="1996089" cy="4800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97091" y="2632710"/>
            <a:ext cx="2826318" cy="18973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9800" y="2015067"/>
            <a:ext cx="30099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5386"/>
                </a:solidFill>
              </a:rPr>
              <a:t>+ You have even more information in the 2019x doc</a:t>
            </a:r>
            <a:endParaRPr lang="en-US" sz="1400" b="1" dirty="0">
              <a:solidFill>
                <a:srgbClr val="005386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086600" y="204159"/>
            <a:ext cx="1801463" cy="769441"/>
            <a:chOff x="5029200" y="285750"/>
            <a:chExt cx="1801463" cy="769441"/>
          </a:xfrm>
        </p:grpSpPr>
        <p:sp>
          <p:nvSpPr>
            <p:cNvPr id="3" name="TextBox 2"/>
            <p:cNvSpPr txBox="1"/>
            <p:nvPr/>
          </p:nvSpPr>
          <p:spPr>
            <a:xfrm>
              <a:off x="5029200" y="285750"/>
              <a:ext cx="7008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rgbClr val="00B050"/>
                  </a:solidFill>
                </a:rPr>
                <a:t>#1</a:t>
              </a:r>
              <a:endParaRPr lang="en-US" sz="4400" b="1" dirty="0">
                <a:solidFill>
                  <a:srgbClr val="00B05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38800" y="378081"/>
              <a:ext cx="119186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</a:rPr>
                <a:t>Source of</a:t>
              </a:r>
            </a:p>
            <a:p>
              <a:r>
                <a:rPr lang="en-US" sz="1600" b="1" dirty="0" smtClean="0">
                  <a:solidFill>
                    <a:srgbClr val="00B050"/>
                  </a:solidFill>
                </a:rPr>
                <a:t>Information</a:t>
              </a:r>
              <a:endParaRPr lang="en-US" sz="16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Web3DInfra components :</a:t>
            </a:r>
          </a:p>
          <a:p>
            <a:pPr lvl="1"/>
            <a:r>
              <a:rPr lang="fr-FR" u="sng" dirty="0">
                <a:hlinkClick r:id="rId2"/>
              </a:rPr>
              <a:t>http://webux/r420/UIPortal/#r/420</a:t>
            </a:r>
            <a:r>
              <a:rPr lang="fr-FR" u="sng" dirty="0" smtClean="0">
                <a:hlinkClick r:id="rId2"/>
              </a:rPr>
              <a:t>/</a:t>
            </a:r>
            <a:endParaRPr lang="fr-FR" u="sng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"/>
          <a:stretch/>
        </p:blipFill>
        <p:spPr bwMode="auto">
          <a:xfrm>
            <a:off x="1657350" y="1636549"/>
            <a:ext cx="5829300" cy="2928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0" y="432628"/>
            <a:ext cx="41681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Internal Use </a:t>
            </a:r>
            <a:r>
              <a:rPr lang="en-US" b="1" u="sng" dirty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5386"/>
                </a:solidFill>
              </a:rPr>
              <a:t>Not exposed for customers</a:t>
            </a:r>
            <a:endParaRPr lang="en-US" dirty="0">
              <a:solidFill>
                <a:srgbClr val="0053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86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533400" y="861311"/>
            <a:ext cx="7921625" cy="3684501"/>
          </a:xfrm>
        </p:spPr>
        <p:txBody>
          <a:bodyPr/>
          <a:lstStyle/>
          <a:p>
            <a:r>
              <a:rPr lang="en-US" dirty="0" smtClean="0"/>
              <a:t>Semantic UI</a:t>
            </a:r>
          </a:p>
          <a:p>
            <a:pPr lvl="1"/>
            <a:r>
              <a:rPr lang="fr-FR" u="sng" dirty="0">
                <a:hlinkClick r:id="rId2"/>
              </a:rPr>
              <a:t>https://</a:t>
            </a:r>
            <a:r>
              <a:rPr lang="fr-FR" u="sng" dirty="0" smtClean="0">
                <a:hlinkClick r:id="rId2"/>
              </a:rPr>
              <a:t>semantic-ui.com/elements/icon.html#user-actions</a:t>
            </a:r>
            <a:endParaRPr lang="fr-FR" u="sng" dirty="0" smtClean="0"/>
          </a:p>
          <a:p>
            <a:pPr lvl="1"/>
            <a:r>
              <a:rPr lang="fr-FR" dirty="0" smtClean="0"/>
              <a:t>MIT </a:t>
            </a:r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A lot of UI Components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a DS Lib at all</a:t>
            </a:r>
          </a:p>
          <a:p>
            <a:pPr lvl="2"/>
            <a:r>
              <a:rPr lang="en-US" dirty="0" smtClean="0"/>
              <a:t>Use it but no DS support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We use it in BT WW Team</a:t>
            </a:r>
          </a:p>
          <a:p>
            <a:pPr lvl="1"/>
            <a:endParaRPr lang="fr-FR" dirty="0" smtClean="0"/>
          </a:p>
        </p:txBody>
      </p:sp>
      <p:pic>
        <p:nvPicPr>
          <p:cNvPr id="11266" name="Picture 2" descr="C:\Users\UM5\Pictures\SC\2018-03-23_10-34-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81150"/>
            <a:ext cx="5702944" cy="29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07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Swym</a:t>
            </a:r>
            <a:r>
              <a:rPr lang="en-US" dirty="0" smtClean="0"/>
              <a:t> :</a:t>
            </a:r>
          </a:p>
          <a:p>
            <a:pPr lvl="1"/>
            <a:r>
              <a:rPr lang="en-US" dirty="0" smtClean="0"/>
              <a:t>Communities for Widgets developers :</a:t>
            </a:r>
          </a:p>
          <a:p>
            <a:pPr lvl="2"/>
            <a:r>
              <a:rPr lang="en-US" dirty="0" smtClean="0"/>
              <a:t>3DS Widget Factory:</a:t>
            </a:r>
            <a:endParaRPr lang="en-US" dirty="0" smtClean="0">
              <a:hlinkClick r:id=""/>
            </a:endParaRPr>
          </a:p>
          <a:p>
            <a:pPr lvl="3"/>
            <a:r>
              <a:rPr lang="en-US" dirty="0" smtClean="0">
                <a:hlinkClick r:id=""/>
              </a:rPr>
              <a:t>https</a:t>
            </a:r>
            <a:r>
              <a:rPr lang="en-US" dirty="0">
                <a:hlinkClick r:id="rId2"/>
              </a:rPr>
              <a:t>://dsext001-eu1-215dsi0708-3dswym.3dexperience.3ds.com/#</a:t>
            </a:r>
            <a:r>
              <a:rPr lang="en-US" dirty="0" smtClean="0">
                <a:hlinkClick r:id="rId2"/>
              </a:rPr>
              <a:t>community:1208/blog</a:t>
            </a:r>
            <a:endParaRPr lang="en-US" dirty="0" smtClean="0"/>
          </a:p>
          <a:p>
            <a:pPr lvl="2"/>
            <a:r>
              <a:rPr lang="en-US" dirty="0" smtClean="0"/>
              <a:t>UWA Dev:</a:t>
            </a:r>
          </a:p>
          <a:p>
            <a:pPr lvl="3"/>
            <a:r>
              <a:rPr lang="en-US" dirty="0">
                <a:hlinkClick r:id="rId2"/>
              </a:rPr>
              <a:t>https://dsext001-eu1-215dsi0708-3dswym.3dexperience.3ds.com/#</a:t>
            </a:r>
            <a:r>
              <a:rPr lang="en-US" dirty="0" smtClean="0">
                <a:hlinkClick r:id="rId2"/>
              </a:rPr>
              <a:t>community:908/blog</a:t>
            </a:r>
            <a:endParaRPr lang="en-US" dirty="0" smtClean="0"/>
          </a:p>
          <a:p>
            <a:pPr lvl="2"/>
            <a:r>
              <a:rPr lang="en-US" dirty="0" smtClean="0"/>
              <a:t>3DExperience for developers: </a:t>
            </a:r>
            <a:r>
              <a:rPr lang="en-US" b="1" u="sng" dirty="0" smtClean="0">
                <a:solidFill>
                  <a:srgbClr val="FF0000"/>
                </a:solidFill>
              </a:rPr>
              <a:t>have a look at the wiki </a:t>
            </a:r>
            <a:r>
              <a:rPr lang="en-US" b="1" dirty="0" smtClean="0">
                <a:solidFill>
                  <a:srgbClr val="FF0000"/>
                </a:solidFill>
              </a:rPr>
              <a:t>: getting started guide</a:t>
            </a:r>
          </a:p>
          <a:p>
            <a:pPr lvl="3"/>
            <a:r>
              <a:rPr lang="en-US" dirty="0">
                <a:hlinkClick r:id="rId3"/>
              </a:rPr>
              <a:t>https://dsext001-eu1-215dsi0708-3dswym.3dexperience.3ds.com/#</a:t>
            </a:r>
            <a:r>
              <a:rPr lang="en-US" dirty="0" smtClean="0">
                <a:hlinkClick r:id="rId3"/>
              </a:rPr>
              <a:t>community:740/blog</a:t>
            </a:r>
            <a:endParaRPr lang="en-US" dirty="0" smtClean="0"/>
          </a:p>
          <a:p>
            <a:pPr lvl="1"/>
            <a:r>
              <a:rPr lang="en-US" dirty="0" smtClean="0"/>
              <a:t>Posts of Mounir KEBLI (on WW </a:t>
            </a:r>
            <a:r>
              <a:rPr lang="en-US" dirty="0"/>
              <a:t>Technical Sales Community)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REST WS example:</a:t>
            </a:r>
          </a:p>
          <a:p>
            <a:pPr lvl="3"/>
            <a:r>
              <a:rPr lang="en-US" dirty="0">
                <a:hlinkClick r:id="rId2"/>
              </a:rPr>
              <a:t>https://dsext001-eu1-215dsi0708-3dswym.3dexperience.3ds.com/#</a:t>
            </a:r>
            <a:r>
              <a:rPr lang="en-US" dirty="0" smtClean="0">
                <a:hlinkClick r:id="rId2"/>
              </a:rPr>
              <a:t>community:268/post:108293</a:t>
            </a:r>
            <a:endParaRPr lang="en-US" dirty="0"/>
          </a:p>
          <a:p>
            <a:pPr lvl="2"/>
            <a:r>
              <a:rPr lang="en-US" dirty="0" err="1" smtClean="0"/>
              <a:t>TechExp</a:t>
            </a:r>
            <a:r>
              <a:rPr lang="en-US" dirty="0" smtClean="0"/>
              <a:t> June 2015 Widget Dev Introduction:</a:t>
            </a:r>
          </a:p>
          <a:p>
            <a:pPr lvl="3"/>
            <a:r>
              <a:rPr lang="en-US" dirty="0">
                <a:hlinkClick r:id="rId2"/>
              </a:rPr>
              <a:t>https://dsext001-eu1-215dsi0708-3dswym.3dexperience.3ds.com/#</a:t>
            </a:r>
            <a:r>
              <a:rPr lang="en-US" dirty="0" smtClean="0">
                <a:hlinkClick r:id="rId2"/>
              </a:rPr>
              <a:t>community:268/post:118775</a:t>
            </a:r>
            <a:endParaRPr lang="en-US" dirty="0" smtClean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1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Tutorials on the Web for HTML5, </a:t>
            </a:r>
            <a:r>
              <a:rPr lang="en-US" dirty="0" err="1" smtClean="0"/>
              <a:t>Javascript</a:t>
            </a:r>
            <a:r>
              <a:rPr lang="en-US" dirty="0" smtClean="0"/>
              <a:t>, CSS</a:t>
            </a:r>
          </a:p>
          <a:p>
            <a:endParaRPr lang="en-US" dirty="0" smtClean="0"/>
          </a:p>
          <a:p>
            <a:r>
              <a:rPr lang="en-US" dirty="0" smtClean="0"/>
              <a:t>Widget are developed using modules, to understand this design pattern, have a look at Require.js documentation:</a:t>
            </a:r>
          </a:p>
          <a:p>
            <a:pPr lvl="1"/>
            <a:r>
              <a:rPr lang="en-US" dirty="0">
                <a:hlinkClick r:id="rId2"/>
              </a:rPr>
              <a:t>http://requirejs.org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pPr lvl="1"/>
            <a:r>
              <a:rPr lang="en-US" dirty="0" smtClean="0"/>
              <a:t>Widgets are using the AMD </a:t>
            </a:r>
            <a:r>
              <a:rPr lang="en-US" dirty="0"/>
              <a:t>design pattern (Asynchronous Module </a:t>
            </a:r>
            <a:r>
              <a:rPr lang="en-US" dirty="0" smtClean="0"/>
              <a:t>Definition)</a:t>
            </a:r>
          </a:p>
          <a:p>
            <a:endParaRPr lang="en-US" dirty="0"/>
          </a:p>
          <a:p>
            <a:r>
              <a:rPr lang="en-US" dirty="0" smtClean="0"/>
              <a:t>You can use </a:t>
            </a:r>
            <a:r>
              <a:rPr lang="en-US" b="1" dirty="0" smtClean="0"/>
              <a:t>external JS Libraries </a:t>
            </a:r>
            <a:r>
              <a:rPr lang="en-US" dirty="0" smtClean="0"/>
              <a:t>but be careful with eventual the licensing</a:t>
            </a:r>
          </a:p>
          <a:p>
            <a:pPr lvl="1"/>
            <a:r>
              <a:rPr lang="en-US" b="1" dirty="0"/>
              <a:t>+ Not supported by DS</a:t>
            </a:r>
          </a:p>
          <a:p>
            <a:pPr lvl="1"/>
            <a:r>
              <a:rPr lang="en-US" dirty="0" err="1" smtClean="0"/>
              <a:t>Jquery</a:t>
            </a:r>
            <a:r>
              <a:rPr lang="en-US" dirty="0" smtClean="0"/>
              <a:t> and </a:t>
            </a:r>
            <a:r>
              <a:rPr lang="en-US" dirty="0" err="1" smtClean="0"/>
              <a:t>Jquery</a:t>
            </a:r>
            <a:r>
              <a:rPr lang="en-US" dirty="0" smtClean="0"/>
              <a:t> UI are OK</a:t>
            </a:r>
          </a:p>
          <a:p>
            <a:pPr lvl="1"/>
            <a:r>
              <a:rPr lang="en-US" b="1" dirty="0" err="1" smtClean="0"/>
              <a:t>Highchart</a:t>
            </a:r>
            <a:r>
              <a:rPr lang="en-US" dirty="0" smtClean="0"/>
              <a:t> </a:t>
            </a:r>
            <a:r>
              <a:rPr lang="en-US" b="1" dirty="0" smtClean="0"/>
              <a:t>requires licenses for commercial use</a:t>
            </a:r>
            <a:endParaRPr lang="en-US" dirty="0"/>
          </a:p>
          <a:p>
            <a:pPr lvl="2"/>
            <a:r>
              <a:rPr lang="en-US" dirty="0" smtClean="0"/>
              <a:t>prefer using DS component instead (see W3DXComponents)</a:t>
            </a:r>
          </a:p>
          <a:p>
            <a:pPr lvl="2"/>
            <a:r>
              <a:rPr lang="en-US" dirty="0" smtClean="0"/>
              <a:t>Contact the Legal Department for any question about licensing</a:t>
            </a:r>
          </a:p>
          <a:p>
            <a:pPr lvl="2"/>
            <a:r>
              <a:rPr lang="en-US" sz="2100" b="1" dirty="0" smtClean="0"/>
              <a:t>Don’t forget to try the widget : Metrics Reader !</a:t>
            </a:r>
            <a:endParaRPr lang="en-US" sz="2100" b="1" dirty="0"/>
          </a:p>
        </p:txBody>
      </p:sp>
      <p:pic>
        <p:nvPicPr>
          <p:cNvPr id="4098" name="Picture 2" descr="C:\Users\um5\Pictures\1-19-2016 5-26-29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86" y="3882980"/>
            <a:ext cx="807581" cy="75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m5\Pictures\1-19-2016 5-26-15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72" y="2163319"/>
            <a:ext cx="2711003" cy="247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2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of Add Third Party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719139" y="879561"/>
            <a:ext cx="6367462" cy="3684501"/>
          </a:xfrm>
        </p:spPr>
        <p:txBody>
          <a:bodyPr/>
          <a:lstStyle/>
          <a:p>
            <a:r>
              <a:rPr lang="en-US" dirty="0" smtClean="0"/>
              <a:t>The 3DCompass Web Services are documented :</a:t>
            </a:r>
          </a:p>
          <a:p>
            <a:pPr lvl="1"/>
            <a:r>
              <a:rPr lang="en-US" dirty="0" smtClean="0"/>
              <a:t> Use the “Add Third Party App” Web service to automate the addition of your Web Services via script</a:t>
            </a:r>
          </a:p>
          <a:p>
            <a:pPr lvl="1"/>
            <a:r>
              <a:rPr lang="en-US" dirty="0" smtClean="0"/>
              <a:t>Use the “List Third Party App” Web service to retrieve the id of the Apps</a:t>
            </a:r>
          </a:p>
          <a:p>
            <a:pPr lvl="1"/>
            <a:r>
              <a:rPr lang="en-US" dirty="0" smtClean="0"/>
              <a:t>Use the “Edit Third Party App” Web service to update the existing Apps</a:t>
            </a:r>
          </a:p>
          <a:p>
            <a:pPr lvl="1"/>
            <a:r>
              <a:rPr lang="en-US" dirty="0" smtClean="0"/>
              <a:t>Script / small application need to be written</a:t>
            </a:r>
          </a:p>
          <a:p>
            <a:pPr lvl="1"/>
            <a:r>
              <a:rPr lang="en-US" dirty="0" smtClean="0"/>
              <a:t>You will need to manage the </a:t>
            </a:r>
            <a:r>
              <a:rPr lang="en-US" dirty="0" smtClean="0">
                <a:solidFill>
                  <a:srgbClr val="FF0000"/>
                </a:solidFill>
              </a:rPr>
              <a:t>Authentication through 3DPassport as admin </a:t>
            </a:r>
            <a:r>
              <a:rPr lang="en-US" dirty="0" smtClean="0"/>
              <a:t>before being able to contact the Web Service in your script</a:t>
            </a:r>
            <a:endParaRPr lang="en-US" dirty="0"/>
          </a:p>
        </p:txBody>
      </p:sp>
      <p:pic>
        <p:nvPicPr>
          <p:cNvPr id="7170" name="Picture 2" descr="E:\Pictures\SC\2017-05-19_15-48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61950"/>
            <a:ext cx="183333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02412" y="3263944"/>
            <a:ext cx="1447800" cy="888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795462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8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Prerequisites</a:t>
            </a:r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ko-KR" dirty="0"/>
              <a:t>Before working with </a:t>
            </a:r>
            <a:r>
              <a:rPr lang="en-US" altLang="ko-KR" dirty="0" smtClean="0"/>
              <a:t>this, </a:t>
            </a:r>
            <a:r>
              <a:rPr lang="en-US" altLang="ko-KR" dirty="0"/>
              <a:t>user should be </a:t>
            </a:r>
            <a:r>
              <a:rPr lang="en-US" altLang="ko-KR" dirty="0" err="1"/>
              <a:t>familar</a:t>
            </a:r>
            <a:r>
              <a:rPr lang="en-US" altLang="ko-KR" dirty="0"/>
              <a:t> with Languages </a:t>
            </a:r>
            <a:r>
              <a:rPr lang="en-US" altLang="ko-KR" b="1" dirty="0"/>
              <a:t>HTML</a:t>
            </a:r>
            <a:r>
              <a:rPr lang="en-US" altLang="ko-KR" dirty="0"/>
              <a:t> and </a:t>
            </a:r>
            <a:r>
              <a:rPr lang="en-US" altLang="ko-KR" b="1" dirty="0"/>
              <a:t>CSS</a:t>
            </a:r>
            <a:r>
              <a:rPr lang="en-US" altLang="ko-KR" dirty="0"/>
              <a:t>. User should have a basic knowledge of and understanding of </a:t>
            </a:r>
            <a:r>
              <a:rPr lang="en-US" altLang="ko-KR" b="1" dirty="0" smtClean="0"/>
              <a:t>ENOVIA Customizing</a:t>
            </a:r>
            <a:r>
              <a:rPr lang="en-US" altLang="ko-KR" dirty="0" smtClean="0"/>
              <a:t>, </a:t>
            </a:r>
            <a:r>
              <a:rPr lang="en-US" altLang="ko-KR" b="1" dirty="0" err="1" smtClean="0"/>
              <a:t>WebService</a:t>
            </a:r>
            <a:r>
              <a:rPr lang="en-US" altLang="ko-KR" dirty="0" smtClean="0"/>
              <a:t> </a:t>
            </a:r>
            <a:r>
              <a:rPr lang="en-US" altLang="ko-KR" dirty="0"/>
              <a:t>and some experience with </a:t>
            </a:r>
            <a:r>
              <a:rPr lang="en-US" altLang="ko-KR" b="1" dirty="0"/>
              <a:t>JavaScript</a:t>
            </a:r>
            <a:r>
              <a:rPr lang="en-US" altLang="ko-KR" dirty="0"/>
              <a:t> Language.</a:t>
            </a:r>
            <a:endParaRPr lang="ko-KR" altLang="en-US"/>
          </a:p>
          <a:p>
            <a:endParaRPr lang="ko-KR" alt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853" y="1915775"/>
            <a:ext cx="2279923" cy="26402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5226" y="2926629"/>
            <a:ext cx="1718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1200" dirty="0" smtClean="0">
                <a:solidFill>
                  <a:srgbClr val="005386"/>
                </a:solidFill>
              </a:rPr>
              <a:t>Java / JPO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1200" dirty="0" smtClean="0">
                <a:solidFill>
                  <a:srgbClr val="F37021"/>
                </a:solidFill>
              </a:rPr>
              <a:t>REST Web Services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1200" dirty="0" smtClean="0">
                <a:solidFill>
                  <a:srgbClr val="F37021"/>
                </a:solidFill>
              </a:rPr>
              <a:t>JavaScript &amp; UWA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1200" dirty="0" smtClean="0">
                <a:solidFill>
                  <a:srgbClr val="F37021"/>
                </a:solidFill>
              </a:rPr>
              <a:t>HTML5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F37021"/>
                </a:solidFill>
              </a:rPr>
              <a:t>CSS</a:t>
            </a:r>
            <a:endParaRPr lang="fr-FR" sz="1200" dirty="0" smtClean="0">
              <a:solidFill>
                <a:srgbClr val="F37021"/>
              </a:solidFill>
            </a:endParaRPr>
          </a:p>
          <a:p>
            <a:endParaRPr lang="fr-FR" sz="1200" dirty="0" smtClean="0">
              <a:solidFill>
                <a:srgbClr val="005386"/>
              </a:solidFill>
            </a:endParaRPr>
          </a:p>
          <a:p>
            <a:endParaRPr lang="en-US" sz="1200" dirty="0">
              <a:solidFill>
                <a:srgbClr val="005386"/>
              </a:solidFill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92" y="2597309"/>
            <a:ext cx="1645595" cy="13999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72" y="2278779"/>
            <a:ext cx="2004921" cy="20328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5"/>
          <p:cNvCxnSpPr>
            <a:stCxn id="13" idx="3"/>
            <a:endCxn id="12" idx="1"/>
          </p:cNvCxnSpPr>
          <p:nvPr/>
        </p:nvCxnSpPr>
        <p:spPr>
          <a:xfrm>
            <a:off x="2837793" y="3295202"/>
            <a:ext cx="457099" cy="206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432330" y="1970525"/>
            <a:ext cx="2463773" cy="751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ENOVIA </a:t>
            </a:r>
            <a:r>
              <a:rPr lang="ko-KR" altLang="en-US" dirty="0" smtClean="0"/>
              <a:t>개발 경력 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 이상 추천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02569" y="4399938"/>
            <a:ext cx="2463773" cy="523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Object Oriented </a:t>
            </a:r>
            <a:r>
              <a:rPr lang="en-US" altLang="ko-KR" dirty="0" smtClean="0"/>
              <a:t>JavaScript</a:t>
            </a:r>
          </a:p>
          <a:p>
            <a:pPr algn="ctr"/>
            <a:r>
              <a:rPr lang="en-US" altLang="ko-KR" dirty="0" smtClean="0"/>
              <a:t>(OOJS)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607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92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Ajax?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06" y="895350"/>
            <a:ext cx="6111589" cy="3962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400" y="4611529"/>
            <a:ext cx="21371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https://opentutorials.org/course/1375/6843</a:t>
            </a:r>
          </a:p>
        </p:txBody>
      </p:sp>
    </p:spTree>
    <p:extLst>
      <p:ext uri="{BB962C8B-B14F-4D97-AF65-F5344CB8AC3E}">
        <p14:creationId xmlns:p14="http://schemas.microsoft.com/office/powerpoint/2010/main" val="2834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48" y="895350"/>
            <a:ext cx="6202528" cy="40213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4800" y="4584692"/>
            <a:ext cx="21371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https://opentutorials.org/course/1375/6844</a:t>
            </a:r>
          </a:p>
        </p:txBody>
      </p:sp>
    </p:spTree>
    <p:extLst>
      <p:ext uri="{BB962C8B-B14F-4D97-AF65-F5344CB8AC3E}">
        <p14:creationId xmlns:p14="http://schemas.microsoft.com/office/powerpoint/2010/main" val="35564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JSONP?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43" y="819150"/>
            <a:ext cx="6442137" cy="41767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7200" y="4564062"/>
            <a:ext cx="1441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http://dev.epiloum.net/1311</a:t>
            </a:r>
          </a:p>
        </p:txBody>
      </p:sp>
    </p:spTree>
    <p:extLst>
      <p:ext uri="{BB962C8B-B14F-4D97-AF65-F5344CB8AC3E}">
        <p14:creationId xmlns:p14="http://schemas.microsoft.com/office/powerpoint/2010/main" val="133893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pPr marL="223837" lvl="1" indent="0">
              <a:buNone/>
            </a:pPr>
            <a:r>
              <a:rPr lang="en-US" altLang="ko-KR" dirty="0"/>
              <a:t>usages of widget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we need </a:t>
            </a:r>
            <a:r>
              <a:rPr lang="en-US" altLang="ko-KR" dirty="0" smtClean="0"/>
              <a:t>Widget?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b="1" u="sng" dirty="0" smtClean="0"/>
              <a:t>Access </a:t>
            </a:r>
            <a:r>
              <a:rPr lang="en-US" altLang="ko-KR" b="1" u="sng" dirty="0"/>
              <a:t>management</a:t>
            </a:r>
            <a:endParaRPr lang="en-US" altLang="ko-KR" dirty="0"/>
          </a:p>
          <a:p>
            <a:pPr lvl="1"/>
            <a:r>
              <a:rPr lang="en-US" altLang="ko-KR" dirty="0" smtClean="0"/>
              <a:t>Licensing</a:t>
            </a:r>
            <a:r>
              <a:rPr lang="en-US" altLang="ko-KR" dirty="0"/>
              <a:t>, </a:t>
            </a:r>
            <a:r>
              <a:rPr lang="en-US" altLang="ko-KR" dirty="0" err="1"/>
              <a:t>rigths</a:t>
            </a:r>
            <a:r>
              <a:rPr lang="en-US" altLang="ko-KR" dirty="0"/>
              <a:t>, Access, Roles</a:t>
            </a:r>
          </a:p>
          <a:p>
            <a:r>
              <a:rPr lang="en-US" altLang="ko-KR" b="1" u="sng" dirty="0"/>
              <a:t>Data management</a:t>
            </a:r>
            <a:endParaRPr lang="en-US" altLang="ko-KR" dirty="0"/>
          </a:p>
          <a:p>
            <a:pPr lvl="1"/>
            <a:r>
              <a:rPr lang="en-US" altLang="ko-KR" dirty="0" smtClean="0"/>
              <a:t>Share </a:t>
            </a:r>
            <a:r>
              <a:rPr lang="en-US" altLang="ko-KR" dirty="0"/>
              <a:t>views, models, tabs </a:t>
            </a:r>
            <a:r>
              <a:rPr lang="en-US" altLang="ko-KR" dirty="0" err="1"/>
              <a:t>etc</a:t>
            </a:r>
            <a:endParaRPr lang="en-US" altLang="ko-KR" dirty="0"/>
          </a:p>
          <a:p>
            <a:pPr lvl="1"/>
            <a:r>
              <a:rPr lang="en-US" altLang="ko-KR" dirty="0" smtClean="0"/>
              <a:t>CRUD </a:t>
            </a:r>
            <a:r>
              <a:rPr lang="en-US" altLang="ko-KR" dirty="0"/>
              <a:t>(Create, Read, Update, Delete), navigation (queries) anywhere anyplace</a:t>
            </a:r>
          </a:p>
          <a:p>
            <a:r>
              <a:rPr lang="en-US" altLang="ko-KR" b="1" u="sng" dirty="0"/>
              <a:t>Automation</a:t>
            </a:r>
            <a:endParaRPr lang="en-US" altLang="ko-KR" dirty="0"/>
          </a:p>
          <a:p>
            <a:pPr lvl="1"/>
            <a:r>
              <a:rPr lang="en-US" altLang="ko-KR" dirty="0"/>
              <a:t>To avoid human error and provide an up-to-date data</a:t>
            </a:r>
          </a:p>
          <a:p>
            <a:pPr lvl="1"/>
            <a:r>
              <a:rPr lang="en-US" altLang="ko-KR" dirty="0"/>
              <a:t>Metrics generation</a:t>
            </a:r>
          </a:p>
          <a:p>
            <a:endParaRPr lang="en-US" altLang="ko-KR" dirty="0"/>
          </a:p>
        </p:txBody>
      </p:sp>
      <p:sp>
        <p:nvSpPr>
          <p:cNvPr id="6" name="AutoShape 2" descr="m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04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pPr marL="223837" lvl="1" indent="0">
              <a:buNone/>
            </a:pPr>
            <a:r>
              <a:rPr lang="en-US" altLang="ko-KR" dirty="0"/>
              <a:t>usages of widget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we need </a:t>
            </a:r>
            <a:r>
              <a:rPr lang="en-US" altLang="ko-KR" dirty="0" smtClean="0"/>
              <a:t>Widget?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u="sng" dirty="0"/>
              <a:t>Collaboration</a:t>
            </a:r>
            <a:endParaRPr lang="en-US" altLang="ko-KR" dirty="0"/>
          </a:p>
          <a:p>
            <a:pPr lvl="1"/>
            <a:r>
              <a:rPr lang="en-US" altLang="ko-KR" dirty="0" smtClean="0"/>
              <a:t>Chat </a:t>
            </a:r>
            <a:r>
              <a:rPr lang="en-US" altLang="ko-KR" dirty="0"/>
              <a:t>service</a:t>
            </a:r>
          </a:p>
          <a:p>
            <a:r>
              <a:rPr lang="en-US" altLang="ko-KR" b="1" u="sng" dirty="0"/>
              <a:t>Real time sharing </a:t>
            </a:r>
            <a:endParaRPr lang="en-US" altLang="ko-KR" dirty="0"/>
          </a:p>
          <a:p>
            <a:pPr lvl="1"/>
            <a:r>
              <a:rPr lang="en-US" altLang="ko-KR" dirty="0" smtClean="0"/>
              <a:t>Subscription </a:t>
            </a:r>
            <a:r>
              <a:rPr lang="en-US" altLang="ko-KR" dirty="0"/>
              <a:t>mechanisms</a:t>
            </a:r>
          </a:p>
          <a:p>
            <a:r>
              <a:rPr lang="en-US" altLang="ko-KR" b="1" u="sng" dirty="0"/>
              <a:t>UI Visualization &amp; 3D  (This is available from 3DEXPERIENCER 2016x)</a:t>
            </a:r>
            <a:endParaRPr lang="en-US" altLang="ko-KR" dirty="0"/>
          </a:p>
          <a:p>
            <a:pPr lvl="1"/>
            <a:r>
              <a:rPr lang="en-US" altLang="ko-KR" dirty="0" smtClean="0"/>
              <a:t>Being </a:t>
            </a:r>
            <a:r>
              <a:rPr lang="en-US" altLang="ko-KR" dirty="0"/>
              <a:t>able to modify models Rendering  textures, shades, </a:t>
            </a:r>
            <a:r>
              <a:rPr lang="en-US" altLang="ko-KR" dirty="0" err="1"/>
              <a:t>etc</a:t>
            </a:r>
            <a:endParaRPr lang="en-US" altLang="ko-KR" dirty="0"/>
          </a:p>
          <a:p>
            <a:r>
              <a:rPr lang="en-US" altLang="ko-KR" b="1" u="sng" dirty="0"/>
              <a:t>Monitoring </a:t>
            </a:r>
            <a:endParaRPr lang="en-US" altLang="ko-KR" dirty="0"/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assess  situation in a global picture</a:t>
            </a:r>
          </a:p>
          <a:p>
            <a:pPr lvl="1"/>
            <a:r>
              <a:rPr lang="en-US" altLang="ko-KR" dirty="0" smtClean="0"/>
              <a:t>Live </a:t>
            </a:r>
            <a:r>
              <a:rPr lang="en-US" altLang="ko-KR" dirty="0"/>
              <a:t>monitoring to have trends on quality metrics for everyone</a:t>
            </a:r>
          </a:p>
          <a:p>
            <a:endParaRPr lang="en-US" altLang="ko-KR" dirty="0"/>
          </a:p>
        </p:txBody>
      </p:sp>
      <p:sp>
        <p:nvSpPr>
          <p:cNvPr id="6" name="AutoShape 2" descr="m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9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pPr marL="223837" lvl="1" indent="0">
              <a:buNone/>
            </a:pPr>
            <a:r>
              <a:rPr lang="en-US" altLang="ko-KR" dirty="0"/>
              <a:t>usages of widget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we need </a:t>
            </a:r>
            <a:r>
              <a:rPr lang="en-US" altLang="ko-KR" dirty="0" smtClean="0"/>
              <a:t>Widget?</a:t>
            </a:r>
            <a:endParaRPr lang="ko-KR" altLang="en-US" dirty="0"/>
          </a:p>
        </p:txBody>
      </p:sp>
      <p:sp>
        <p:nvSpPr>
          <p:cNvPr id="6" name="AutoShape 2" descr="m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888889"/>
            <a:ext cx="5223089" cy="29323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81043" y="1315877"/>
            <a:ext cx="3607152" cy="5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ENOVIA</a:t>
            </a:r>
            <a:r>
              <a:rPr lang="ko-KR" altLang="en-US" dirty="0" smtClean="0"/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3DDashboard </a:t>
            </a:r>
            <a:r>
              <a:rPr lang="ko-KR" altLang="en-US" dirty="0" smtClean="0">
                <a:sym typeface="Wingdings" panose="05000000000000000000" pitchFamily="2" charset="2"/>
              </a:rPr>
              <a:t>이동 중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02611" y="735820"/>
            <a:ext cx="2963916" cy="37856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smtClean="0"/>
              <a:t>Advantage</a:t>
            </a:r>
          </a:p>
          <a:p>
            <a:r>
              <a:rPr lang="en-US" altLang="ko-KR" sz="2000" dirty="0" smtClean="0"/>
              <a:t> - Easy</a:t>
            </a:r>
          </a:p>
          <a:p>
            <a:r>
              <a:rPr lang="en-US" altLang="ko-KR" sz="2000" dirty="0" smtClean="0"/>
              <a:t> - Productivity</a:t>
            </a:r>
          </a:p>
          <a:p>
            <a:r>
              <a:rPr lang="en-US" altLang="ko-KR" sz="2000" dirty="0" smtClean="0"/>
              <a:t> </a:t>
            </a:r>
            <a:r>
              <a:rPr lang="en-US" altLang="ko-KR" sz="2000" dirty="0"/>
              <a:t>- Deploy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Upgrade</a:t>
            </a:r>
          </a:p>
          <a:p>
            <a:r>
              <a:rPr lang="en-US" altLang="ko-KR" sz="2000" dirty="0" smtClean="0"/>
              <a:t> - JavaScript Open Source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Single Code (CV5, CV6, Platform)</a:t>
            </a:r>
          </a:p>
          <a:p>
            <a:endParaRPr lang="en-US" altLang="ko-KR" sz="2000" dirty="0"/>
          </a:p>
          <a:p>
            <a:r>
              <a:rPr lang="en-US" altLang="ko-KR" sz="2000" dirty="0"/>
              <a:t>Disadvantage</a:t>
            </a:r>
          </a:p>
          <a:p>
            <a:r>
              <a:rPr lang="en-US" altLang="ko-KR" sz="2000" dirty="0"/>
              <a:t> - </a:t>
            </a:r>
            <a:r>
              <a:rPr lang="en-US" altLang="ko-KR" sz="2000" dirty="0" smtClean="0"/>
              <a:t>OOTB Widget Customize </a:t>
            </a:r>
            <a:endParaRPr lang="en-US" altLang="ko-KR" sz="2000" dirty="0"/>
          </a:p>
          <a:p>
            <a:r>
              <a:rPr lang="en-US" altLang="ko-KR" sz="2000" dirty="0"/>
              <a:t> - No </a:t>
            </a:r>
            <a:r>
              <a:rPr lang="en-US" altLang="ko-KR" sz="2000" dirty="0" smtClean="0"/>
              <a:t>Rule</a:t>
            </a:r>
          </a:p>
        </p:txBody>
      </p:sp>
    </p:spTree>
    <p:extLst>
      <p:ext uri="{BB962C8B-B14F-4D97-AF65-F5344CB8AC3E}">
        <p14:creationId xmlns:p14="http://schemas.microsoft.com/office/powerpoint/2010/main" val="387374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Widget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6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DS_PPTX_Corp Brand_Template_06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FAE75A1B-07B7-44EE-BD51-20312090FF74}"/>
    </a:ext>
  </a:extLst>
</a:theme>
</file>

<file path=ppt/theme/theme10.xml><?xml version="1.0" encoding="utf-8"?>
<a:theme xmlns:a="http://schemas.openxmlformats.org/drawingml/2006/main" name="10_3DS_3DSWYM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72F83C28-6BA4-4FA8-8316-31132DB0AE82}"/>
    </a:ext>
  </a:extLst>
</a:theme>
</file>

<file path=ppt/theme/theme11.xml><?xml version="1.0" encoding="utf-8"?>
<a:theme xmlns:a="http://schemas.openxmlformats.org/drawingml/2006/main" name="11_3DS_BIOVIA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5B48B88D-7D70-4189-A42C-4B9173B7203B}"/>
    </a:ext>
  </a:extLst>
</a:theme>
</file>

<file path=ppt/theme/theme12.xml><?xml version="1.0" encoding="utf-8"?>
<a:theme xmlns:a="http://schemas.openxmlformats.org/drawingml/2006/main" name="12_3DS_NETVIBES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F33B4D98-9BA9-48B5-863F-59FBD2A8D187}"/>
    </a:ext>
  </a:extLst>
</a:theme>
</file>

<file path=ppt/theme/theme13.xml><?xml version="1.0" encoding="utf-8"?>
<a:theme xmlns:a="http://schemas.openxmlformats.org/drawingml/2006/main" name="13_3DS_3DEXCITE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4FEF90BA-7162-4845-B05F-F5EA23A6CFB6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3DS_CATIA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411096D6-055E-4C4B-AADA-886FBB470F68}"/>
    </a:ext>
  </a:extLst>
</a:theme>
</file>

<file path=ppt/theme/theme3.xml><?xml version="1.0" encoding="utf-8"?>
<a:theme xmlns:a="http://schemas.openxmlformats.org/drawingml/2006/main" name="3_3DS_SOLIDWORKS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7241305C-3B1E-4B02-BF31-38B3A4260B42}"/>
    </a:ext>
  </a:extLst>
</a:theme>
</file>

<file path=ppt/theme/theme4.xml><?xml version="1.0" encoding="utf-8"?>
<a:theme xmlns:a="http://schemas.openxmlformats.org/drawingml/2006/main" name="4_3DS_ENOVIA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1B671D29-20CE-4F0E-8C7E-AAE5D1DA4FD0}"/>
    </a:ext>
  </a:extLst>
</a:theme>
</file>

<file path=ppt/theme/theme5.xml><?xml version="1.0" encoding="utf-8"?>
<a:theme xmlns:a="http://schemas.openxmlformats.org/drawingml/2006/main" name="5_3DS_DELMIA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20CFD681-0A94-49F5-BBF4-A6125E716984}"/>
    </a:ext>
  </a:extLst>
</a:theme>
</file>

<file path=ppt/theme/theme6.xml><?xml version="1.0" encoding="utf-8"?>
<a:theme xmlns:a="http://schemas.openxmlformats.org/drawingml/2006/main" name="6_3DS_SIMULIA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D11FAF20-BC75-4E22-9A83-6DE1A8E85A29}"/>
    </a:ext>
  </a:extLst>
</a:theme>
</file>

<file path=ppt/theme/theme7.xml><?xml version="1.0" encoding="utf-8"?>
<a:theme xmlns:a="http://schemas.openxmlformats.org/drawingml/2006/main" name="7_3DS_GEOVIA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A7B7EEB1-C1D1-4029-A284-3FCD077685BD}"/>
    </a:ext>
  </a:extLst>
</a:theme>
</file>

<file path=ppt/theme/theme8.xml><?xml version="1.0" encoding="utf-8"?>
<a:theme xmlns:a="http://schemas.openxmlformats.org/drawingml/2006/main" name="8_3DS_EXALEAD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63934457-0F4D-4309-B7B6-B99236CEF292}"/>
    </a:ext>
  </a:extLst>
</a:theme>
</file>

<file path=ppt/theme/theme9.xml><?xml version="1.0" encoding="utf-8"?>
<a:theme xmlns:a="http://schemas.openxmlformats.org/drawingml/2006/main" name="9_3DS_3DVIA Template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88BA5469-FCEB-4406-B684-E3166A1F15A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C093F7B2433A4686363E44DC318470" ma:contentTypeVersion="12" ma:contentTypeDescription="새 문서를 만듭니다." ma:contentTypeScope="" ma:versionID="f91816f874ee699d42ce7fe05ffaa47c">
  <xsd:schema xmlns:xsd="http://www.w3.org/2001/XMLSchema" xmlns:xs="http://www.w3.org/2001/XMLSchema" xmlns:p="http://schemas.microsoft.com/office/2006/metadata/properties" xmlns:ns2="5ca1a6b8-755e-4e13-8877-67d52c2c36d4" xmlns:ns3="7fc7b5da-4b2f-419d-817d-686066761dd0" targetNamespace="http://schemas.microsoft.com/office/2006/metadata/properties" ma:root="true" ma:fieldsID="5a5df512d89a53fd0025c80cfe11c192" ns2:_="" ns3:_="">
    <xsd:import namespace="5ca1a6b8-755e-4e13-8877-67d52c2c36d4"/>
    <xsd:import namespace="7fc7b5da-4b2f-419d-817d-686066761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1a6b8-755e-4e13-8877-67d52c2c3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2c5c6cbc-1cf6-425a-85a2-fd167e342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7b5da-4b2f-419d-817d-686066761dd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ad17412-811b-42e4-b270-d21c47b9727c}" ma:internalName="TaxCatchAll" ma:showField="CatchAllData" ma:web="7fc7b5da-4b2f-419d-817d-686066761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c7b5da-4b2f-419d-817d-686066761dd0" xsi:nil="true"/>
    <lcf76f155ced4ddcb4097134ff3c332f xmlns="5ca1a6b8-755e-4e13-8877-67d52c2c36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ECB1A37-EACF-40BF-B591-8632335A5BEC}"/>
</file>

<file path=customXml/itemProps2.xml><?xml version="1.0" encoding="utf-8"?>
<ds:datastoreItem xmlns:ds="http://schemas.openxmlformats.org/officeDocument/2006/customXml" ds:itemID="{151C47AE-DACD-4047-9D1B-4834122B411D}"/>
</file>

<file path=customXml/itemProps3.xml><?xml version="1.0" encoding="utf-8"?>
<ds:datastoreItem xmlns:ds="http://schemas.openxmlformats.org/officeDocument/2006/customXml" ds:itemID="{883BA39A-17B5-43EF-BAD6-238DD71B8B1B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3373</TotalTime>
  <Words>2068</Words>
  <Application>Microsoft Office PowerPoint</Application>
  <PresentationFormat>화면 슬라이드 쇼(16:9)</PresentationFormat>
  <Paragraphs>481</Paragraphs>
  <Slides>53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76" baseType="lpstr">
      <vt:lpstr>3ds Condensed</vt:lpstr>
      <vt:lpstr>3ds Light</vt:lpstr>
      <vt:lpstr>Arial</vt:lpstr>
      <vt:lpstr>Arial Narrow</vt:lpstr>
      <vt:lpstr>Calibri</vt:lpstr>
      <vt:lpstr>Consolas</vt:lpstr>
      <vt:lpstr>Courier New</vt:lpstr>
      <vt:lpstr>Wingdings</vt:lpstr>
      <vt:lpstr>Wingdings 3</vt:lpstr>
      <vt:lpstr>3DS_PPTX_Corp Brand_Template_06_2015</vt:lpstr>
      <vt:lpstr>2_3DS_CATIA Template_2015</vt:lpstr>
      <vt:lpstr>3_3DS_SOLIDWORKS Template_2015</vt:lpstr>
      <vt:lpstr>4_3DS_ENOVIA Template_2015</vt:lpstr>
      <vt:lpstr>5_3DS_DELMIA Template_2015</vt:lpstr>
      <vt:lpstr>6_3DS_SIMULIA Template_2015</vt:lpstr>
      <vt:lpstr>7_3DS_GEOVIA Template_2015</vt:lpstr>
      <vt:lpstr>8_3DS_EXALEAD Template_2015</vt:lpstr>
      <vt:lpstr>9_3DS_3DVIA Template_2015</vt:lpstr>
      <vt:lpstr>10_3DS_3DSWYM Template_2015</vt:lpstr>
      <vt:lpstr>11_3DS_BIOVIA Template_2015</vt:lpstr>
      <vt:lpstr>12_3DS_NETVIBES Template_2015</vt:lpstr>
      <vt:lpstr>13_3DS_3DEXCITE Template_2015</vt:lpstr>
      <vt:lpstr>패키지</vt:lpstr>
      <vt:lpstr>3DEXPERIENCE Platform</vt:lpstr>
      <vt:lpstr>PowerPoint 프레젠테이션</vt:lpstr>
      <vt:lpstr>Agenda</vt:lpstr>
      <vt:lpstr>Widget Overview</vt:lpstr>
      <vt:lpstr>Prerequisites</vt:lpstr>
      <vt:lpstr>Why do we need Widget?</vt:lpstr>
      <vt:lpstr>Why do we need Widget?</vt:lpstr>
      <vt:lpstr>Why do we need Widget?</vt:lpstr>
      <vt:lpstr>Widget Architecture</vt:lpstr>
      <vt:lpstr>Widget Architecture Components</vt:lpstr>
      <vt:lpstr>Widget Architecture Components</vt:lpstr>
      <vt:lpstr>Widget Capabilities</vt:lpstr>
      <vt:lpstr>Technical Information Widget Capabilities</vt:lpstr>
      <vt:lpstr>Widget Development</vt:lpstr>
      <vt:lpstr>Deactivate 3DDashboard Cache</vt:lpstr>
      <vt:lpstr>Require and Define</vt:lpstr>
      <vt:lpstr>Some Definitions</vt:lpstr>
      <vt:lpstr>PowerPoint 프레젠테이션</vt:lpstr>
      <vt:lpstr>First widget « Hello World »</vt:lpstr>
      <vt:lpstr>First widget « Hello World »</vt:lpstr>
      <vt:lpstr>First widget « Hello World »</vt:lpstr>
      <vt:lpstr>First widget « Hello World »</vt:lpstr>
      <vt:lpstr>First widget « Hello World »</vt:lpstr>
      <vt:lpstr>First widget « Hello World »</vt:lpstr>
      <vt:lpstr>First widget « Hello World »</vt:lpstr>
      <vt:lpstr>PowerPoint 프레젠테이션</vt:lpstr>
      <vt:lpstr>HelloWorld.js</vt:lpstr>
      <vt:lpstr>Set Develop Environment</vt:lpstr>
      <vt:lpstr>Set Develop Environment</vt:lpstr>
      <vt:lpstr>Set Develop Environment</vt:lpstr>
      <vt:lpstr>Set Develop Environment</vt:lpstr>
      <vt:lpstr>Set Develop Environment</vt:lpstr>
      <vt:lpstr>HelloWorldBase.java</vt:lpstr>
      <vt:lpstr>ProjectSpace.java</vt:lpstr>
      <vt:lpstr>Deploy jar file</vt:lpstr>
      <vt:lpstr>Deploy jar file</vt:lpstr>
      <vt:lpstr>PowerPoint 프레젠테이션</vt:lpstr>
      <vt:lpstr>Widget Debugging</vt:lpstr>
      <vt:lpstr>Tip : How to Debugging Widget?</vt:lpstr>
      <vt:lpstr>Tip : How to Debugging Widget?</vt:lpstr>
      <vt:lpstr>Tip : How to Debugging Widget?</vt:lpstr>
      <vt:lpstr>Widget Reference</vt:lpstr>
      <vt:lpstr>Where ?</vt:lpstr>
      <vt:lpstr>Where ?</vt:lpstr>
      <vt:lpstr>Where ?</vt:lpstr>
      <vt:lpstr>Where ?</vt:lpstr>
      <vt:lpstr>Where ?</vt:lpstr>
      <vt:lpstr>Automation of Add Third Party App</vt:lpstr>
      <vt:lpstr>PowerPoint 프레젠테이션</vt:lpstr>
      <vt:lpstr>PowerPoint 프레젠테이션</vt:lpstr>
      <vt:lpstr>Ajax?</vt:lpstr>
      <vt:lpstr>JSON?</vt:lpstr>
      <vt:lpstr>JSONP?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3DEXPERIENCE Platform</dc:title>
  <dc:creator>CHOI Soonho</dc:creator>
  <cp:lastModifiedBy>CHOI Soonho</cp:lastModifiedBy>
  <cp:revision>207</cp:revision>
  <cp:lastPrinted>2013-06-27T08:50:33Z</cp:lastPrinted>
  <dcterms:created xsi:type="dcterms:W3CDTF">2017-03-30T08:43:14Z</dcterms:created>
  <dcterms:modified xsi:type="dcterms:W3CDTF">2019-06-26T01:29:09Z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  <property fmtid="{D5CDD505-2E9C-101B-9397-08002B2CF9AE}" pid="3" name="ContentTypeId">
    <vt:lpwstr>0x01010026C093F7B2433A4686363E44DC318470</vt:lpwstr>
  </property>
</Properties>
</file>